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7" r:id="rId4"/>
    <p:sldId id="260" r:id="rId5"/>
    <p:sldId id="259" r:id="rId6"/>
    <p:sldId id="261" r:id="rId7"/>
    <p:sldId id="282" r:id="rId8"/>
    <p:sldId id="293" r:id="rId9"/>
    <p:sldId id="294" r:id="rId10"/>
    <p:sldId id="283" r:id="rId11"/>
    <p:sldId id="289" r:id="rId12"/>
    <p:sldId id="290" r:id="rId13"/>
    <p:sldId id="285" r:id="rId14"/>
    <p:sldId id="284" r:id="rId15"/>
    <p:sldId id="286" r:id="rId16"/>
    <p:sldId id="287" r:id="rId17"/>
    <p:sldId id="291" r:id="rId18"/>
    <p:sldId id="288" r:id="rId19"/>
    <p:sldId id="292" r:id="rId20"/>
    <p:sldId id="297" r:id="rId21"/>
    <p:sldId id="298" r:id="rId22"/>
    <p:sldId id="295" r:id="rId23"/>
    <p:sldId id="296" r:id="rId24"/>
    <p:sldId id="267" r:id="rId25"/>
    <p:sldId id="268" r:id="rId26"/>
    <p:sldId id="269" r:id="rId27"/>
    <p:sldId id="300" r:id="rId28"/>
    <p:sldId id="301" r:id="rId29"/>
    <p:sldId id="302" r:id="rId30"/>
    <p:sldId id="270" r:id="rId31"/>
    <p:sldId id="303" r:id="rId32"/>
    <p:sldId id="271" r:id="rId33"/>
    <p:sldId id="272" r:id="rId34"/>
    <p:sldId id="304" r:id="rId35"/>
    <p:sldId id="305" r:id="rId36"/>
    <p:sldId id="273" r:id="rId37"/>
    <p:sldId id="306" r:id="rId38"/>
    <p:sldId id="274" r:id="rId39"/>
    <p:sldId id="275" r:id="rId40"/>
    <p:sldId id="276" r:id="rId41"/>
    <p:sldId id="277" r:id="rId42"/>
    <p:sldId id="279" r:id="rId43"/>
    <p:sldId id="280" r:id="rId44"/>
    <p:sldId id="299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87" autoAdjust="0"/>
  </p:normalViewPr>
  <p:slideViewPr>
    <p:cSldViewPr>
      <p:cViewPr>
        <p:scale>
          <a:sx n="90" d="100"/>
          <a:sy n="90" d="100"/>
        </p:scale>
        <p:origin x="-95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ED16-2040-427F-9860-DC174A281CA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ACCC-DAE5-4B71-8396-F9AB83E88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692150"/>
            <a:ext cx="4527550" cy="33956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/>
              <a:t>Karakteristike baza slika: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Slike su osnovni elementi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Zauzimaju više memorije od alfanumeričkih baza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Nestrukturiranost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Nejasno definisane veze između elemenata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Način interpretiranja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dirty="0"/>
              <a:t>Paradigma pretraživanja</a:t>
            </a:r>
            <a:endParaRPr lang="en-GB" dirty="0"/>
          </a:p>
          <a:p>
            <a:endParaRPr lang="hr-HR" dirty="0"/>
          </a:p>
          <a:p>
            <a:r>
              <a:rPr lang="hr-HR" dirty="0"/>
              <a:t>U alfanumeričkim bazama se relevantna semantička informacija nalazi u sintaksnim jedinicama (riječima) i informacije u bazi su strukturirane. Sa druge strane, u bazama slika nije sasvim jasno šta su sintaksne jedinice i na koji način se one kombinuju kako bi se dobila određena semantika slike. Pored toga, informacije su veoma nestrukturirane, tj. relacije između slogova nisu jasno definisane.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Pajkanović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Pajkanović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Pajkanović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Pajkanović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Pajkanović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mtClean="0"/>
              <a:t>Samo kao primjer – segmentirana mapa za npr. Gist deskriptor. Ako ne stane čitava prikazati samo neki reprezentativan dio.</a:t>
            </a:r>
          </a:p>
          <a:p>
            <a:pPr eaLnBrk="1" hangingPunct="1"/>
            <a:r>
              <a:rPr lang="sr-Latn-CS" smtClean="0"/>
              <a:t>Možda prikazati i neke karakteristične konfuzije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BBB80-2F2C-4E52-9C17-C12510C14E4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Pronaći neke</a:t>
            </a:r>
            <a:r>
              <a:rPr lang="sr-Latn-BA" baseline="0" dirty="0" smtClean="0"/>
              <a:t> primjere iz zadataka od prošlih godina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7753-CF83-4A85-A144-A93168A7E6B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8B30B5-B631-4DF1-8752-647270F54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90A6-4D29-488E-9931-9FB383E479DF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2E15-5002-4B7F-8F18-34768D6F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Pretra</a:t>
            </a:r>
            <a:r>
              <a:rPr lang="sr-Latn-BA" dirty="0" smtClean="0"/>
              <a:t>živanje multimedijalnog sadržaja</a:t>
            </a:r>
            <a:br>
              <a:rPr lang="sr-Latn-BA" dirty="0" smtClean="0"/>
            </a:br>
            <a:r>
              <a:rPr lang="sr-Latn-BA" dirty="0" smtClean="0"/>
              <a:t>(Multimedia Retrieval)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Elektrotehnički fakultet</a:t>
            </a:r>
          </a:p>
          <a:p>
            <a:r>
              <a:rPr lang="sr-Latn-BA" dirty="0" smtClean="0"/>
              <a:t>Univerzitet u Banjoj Luci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6067"/>
          <a:stretch>
            <a:fillRect/>
          </a:stretch>
        </p:blipFill>
        <p:spPr bwMode="auto">
          <a:xfrm>
            <a:off x="714348" y="1260243"/>
            <a:ext cx="7929618" cy="559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Pretraživanje po slici objekta </a:t>
            </a:r>
            <a:br>
              <a:rPr lang="sr-Latn-RS" dirty="0" smtClean="0"/>
            </a:br>
            <a:r>
              <a:rPr lang="sr-Latn-RS" dirty="0" smtClean="0"/>
              <a:t>(Google Image Search)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Ali...</a:t>
            </a:r>
            <a:br>
              <a:rPr lang="sr-Latn-BA" dirty="0" smtClean="0"/>
            </a:br>
            <a:r>
              <a:rPr lang="sr-Latn-BA" dirty="0" smtClean="0"/>
              <a:t>(Google Image Search)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65" y="1500174"/>
            <a:ext cx="866967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sym typeface="Wingdings" pitchFamily="2" charset="2"/>
              </a:rPr>
              <a:t></a:t>
            </a:r>
            <a:br>
              <a:rPr lang="sr-Latn-BA" dirty="0" smtClean="0">
                <a:sym typeface="Wingdings" pitchFamily="2" charset="2"/>
              </a:rPr>
            </a:br>
            <a:r>
              <a:rPr lang="sr-Latn-BA" dirty="0" smtClean="0">
                <a:sym typeface="Wingdings" pitchFamily="2" charset="2"/>
              </a:rPr>
              <a:t>(Google Image Search)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913205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r-Latn-RS" dirty="0" smtClean="0"/>
              <a:t>Tineye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39759" cy="56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728" b="17286"/>
          <a:stretch>
            <a:fillRect/>
          </a:stretch>
        </p:blipFill>
        <p:spPr bwMode="auto">
          <a:xfrm>
            <a:off x="1071538" y="1071546"/>
            <a:ext cx="7000924" cy="576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Pretraživanje umjetničkih kolekcija</a:t>
            </a:r>
            <a:br>
              <a:rPr lang="sr-Latn-RS" dirty="0" smtClean="0"/>
            </a:br>
            <a:r>
              <a:rPr lang="sr-Latn-RS" dirty="0" smtClean="0"/>
              <a:t>Muzej Hermitage, IBM QBIC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sr-Latn-RS" dirty="0" smtClean="0"/>
              <a:t>Google Books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05" y="642918"/>
            <a:ext cx="7500990" cy="619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Pretraživanje muzičkih kolekcija</a:t>
            </a:r>
            <a:br>
              <a:rPr lang="sr-Latn-RS" dirty="0" smtClean="0"/>
            </a:br>
            <a:r>
              <a:rPr lang="sr-Latn-RS" dirty="0" smtClean="0"/>
              <a:t>Shazam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29" y="1071546"/>
            <a:ext cx="700994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Upravljanje kolekcijama muzike</a:t>
            </a:r>
            <a:br>
              <a:rPr lang="sr-Latn-BA" dirty="0" smtClean="0"/>
            </a:br>
            <a:r>
              <a:rPr lang="sr-Latn-BA" dirty="0" smtClean="0"/>
              <a:t>MAGIX MP3 deluxe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3999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-71462"/>
            <a:ext cx="8229600" cy="1143000"/>
          </a:xfrm>
        </p:spPr>
        <p:txBody>
          <a:bodyPr/>
          <a:lstStyle/>
          <a:p>
            <a:r>
              <a:rPr lang="sr-Latn-RS" dirty="0" smtClean="0"/>
              <a:t>Pretraživanje govora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6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Povezane oblasti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digitalna obrada signala i slike</a:t>
            </a:r>
          </a:p>
          <a:p>
            <a:r>
              <a:rPr lang="sr-Latn-BA" dirty="0" smtClean="0"/>
              <a:t>računarski vid</a:t>
            </a:r>
          </a:p>
          <a:p>
            <a:r>
              <a:rPr lang="sr-Latn-BA" dirty="0" smtClean="0"/>
              <a:t>mašinsko učenje</a:t>
            </a:r>
          </a:p>
          <a:p>
            <a:r>
              <a:rPr lang="sr-Latn-BA" dirty="0" smtClean="0"/>
              <a:t>baze podataka</a:t>
            </a:r>
          </a:p>
          <a:p>
            <a:r>
              <a:rPr lang="sr-Latn-BA" dirty="0" smtClean="0"/>
              <a:t>algoritmi</a:t>
            </a:r>
          </a:p>
          <a:p>
            <a:r>
              <a:rPr lang="sr-Latn-BA" dirty="0" smtClean="0"/>
              <a:t>lingvistika</a:t>
            </a:r>
          </a:p>
          <a:p>
            <a:r>
              <a:rPr lang="sr-Latn-BA" dirty="0" smtClean="0"/>
              <a:t>psihologija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Multimedija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dirty="0" smtClean="0"/>
              <a:t>Računarska integracija teksta, zvuka, slike, videa, animacije i interaktivnosti kao i kombinacije različitih tipova medija</a:t>
            </a:r>
          </a:p>
          <a:p>
            <a:r>
              <a:rPr lang="sr-Latn-BA" dirty="0" smtClean="0"/>
              <a:t>Digitalni mediji – reprezentacija, čuvanje, prenos, pristup, obrada informacija u digitalnom obliku, korištenjem elektronskih uređaja</a:t>
            </a:r>
          </a:p>
          <a:p>
            <a:r>
              <a:rPr lang="sr-Latn-BA" dirty="0" smtClean="0"/>
              <a:t>Predmet izučavanja u ovom predmetu su reprezentacija, organizacija i pronalaženje različitih tipova medija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Primjene klasifikacije u pronalaženju informacija (IR)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z="2800" dirty="0" smtClean="0"/>
              <a:t>Automatska segmentacija (riječi, slika, videa)</a:t>
            </a:r>
          </a:p>
          <a:p>
            <a:r>
              <a:rPr lang="sr-Latn-BA" sz="2800" dirty="0" smtClean="0"/>
              <a:t>Automatska detekcija spama</a:t>
            </a:r>
          </a:p>
          <a:p>
            <a:r>
              <a:rPr lang="sr-Latn-BA" sz="2800" dirty="0" smtClean="0"/>
              <a:t>Automatska detekcija seksualno eksplicitnog sadržaja</a:t>
            </a:r>
          </a:p>
          <a:p>
            <a:r>
              <a:rPr lang="sr-Latn-BA" sz="2800" dirty="0" smtClean="0"/>
              <a:t>Automatska organizacija podataka radi lakšeg upravljanja i pristupa</a:t>
            </a:r>
          </a:p>
          <a:p>
            <a:r>
              <a:rPr lang="sr-Latn-BA" sz="2800" dirty="0" smtClean="0"/>
              <a:t>Automatsko tagovanje dokumenata, web stranica, slika, pjesama...</a:t>
            </a:r>
          </a:p>
          <a:p>
            <a:r>
              <a:rPr lang="sr-Latn-BA" sz="2800" i="1" dirty="0" smtClean="0"/>
              <a:t>Vertikalna </a:t>
            </a:r>
            <a:r>
              <a:rPr lang="sr-Latn-BA" sz="2800" dirty="0" smtClean="0"/>
              <a:t>pretraga – restrikcija pretrage na sadržaj koji se odnosi na određenu temu, npr. muzika</a:t>
            </a:r>
          </a:p>
          <a:p>
            <a:r>
              <a:rPr lang="sr-Latn-BA" sz="2800" dirty="0" smtClean="0"/>
              <a:t>Mašinsko učenje relevantnosti dokumenata u pretraživanju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Naš rad u pretraživanju i klasifikaciji multimedijalnog sadržaja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F6F0-9B02-4041-BDA9-C2F2677EB7E0}" type="slidenum">
              <a:rPr lang="en-US"/>
              <a:pPr/>
              <a:t>22</a:t>
            </a:fld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/>
          <a:srcRect l="2045" t="7072" r="1956" b="8290"/>
          <a:stretch>
            <a:fillRect/>
          </a:stretch>
        </p:blipFill>
        <p:spPr bwMode="auto">
          <a:xfrm>
            <a:off x="689761" y="1579846"/>
            <a:ext cx="7760160" cy="52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16801" y="37444"/>
            <a:ext cx="8638560" cy="1447352"/>
          </a:xfrm>
        </p:spPr>
        <p:txBody>
          <a:bodyPr/>
          <a:lstStyle/>
          <a:p>
            <a:r>
              <a:rPr lang="sr-Latn-BA" dirty="0"/>
              <a:t>Primjer </a:t>
            </a:r>
            <a:r>
              <a:rPr lang="sr-Latn-BA" dirty="0" smtClean="0"/>
              <a:t>pretraživanja</a:t>
            </a:r>
            <a:r>
              <a:rPr lang="sr-Latn-BA" dirty="0"/>
              <a:t> </a:t>
            </a:r>
            <a:r>
              <a:rPr lang="sr-Latn-BA" dirty="0" smtClean="0"/>
              <a:t>na osnovu sličnosti regiona</a:t>
            </a:r>
            <a:endParaRPr lang="en-GB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00161" y="2543307"/>
            <a:ext cx="914400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60640" y="1012427"/>
            <a:ext cx="2211840" cy="4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sr-Latn-BA" sz="2500" dirty="0"/>
              <a:t>Slika upit</a:t>
            </a:r>
            <a:endParaRPr lang="en-GB" sz="2500" dirty="0"/>
          </a:p>
        </p:txBody>
      </p:sp>
      <p:cxnSp>
        <p:nvCxnSpPr>
          <p:cNvPr id="54279" name="AutoShape 7"/>
          <p:cNvCxnSpPr>
            <a:cxnSpLocks noChangeShapeType="1"/>
            <a:stCxn id="54277" idx="0"/>
            <a:endCxn id="54278" idx="2"/>
          </p:cNvCxnSpPr>
          <p:nvPr/>
        </p:nvCxnSpPr>
        <p:spPr bwMode="auto">
          <a:xfrm flipV="1">
            <a:off x="1320480" y="1481916"/>
            <a:ext cx="46080" cy="23618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56480" y="1731062"/>
            <a:ext cx="1728000" cy="110603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Pretraživanje baze radioloških snimaka</a:t>
            </a:r>
            <a:endParaRPr lang="en-US" dirty="0"/>
          </a:p>
        </p:txBody>
      </p:sp>
      <p:pic>
        <p:nvPicPr>
          <p:cNvPr id="3" name="Picture 2" descr="D:\Fakultet\Radovi\archive\2012 - Indeksiranje i pretrazivanje multimedijalnih sadrzaja\retrieval01.tif"/>
          <p:cNvPicPr>
            <a:picLocks noChangeAspect="1" noChangeArrowheads="1"/>
          </p:cNvPicPr>
          <p:nvPr/>
        </p:nvPicPr>
        <p:blipFill>
          <a:blip r:embed="rId2" cstate="print"/>
          <a:srcRect t="1807" b="37256"/>
          <a:stretch>
            <a:fillRect/>
          </a:stretch>
        </p:blipFill>
        <p:spPr bwMode="auto">
          <a:xfrm>
            <a:off x="246063" y="1341438"/>
            <a:ext cx="655796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16464" y="1484313"/>
            <a:ext cx="1584325" cy="16573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0694" y="6488668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</a:t>
            </a:r>
            <a:r>
              <a:rPr lang="en-US" dirty="0" err="1" smtClean="0"/>
              <a:t>Alekseja</a:t>
            </a:r>
            <a:r>
              <a:rPr lang="en-US" dirty="0" smtClean="0"/>
              <a:t> </a:t>
            </a:r>
            <a:r>
              <a:rPr lang="en-US" dirty="0" err="1" smtClean="0"/>
              <a:t>Avramovi</a:t>
            </a:r>
            <a:r>
              <a:rPr lang="sr-Latn-RS" dirty="0" smtClean="0"/>
              <a:t>ća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06" y="1030685"/>
            <a:ext cx="2211840" cy="4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sr-Latn-BA" sz="2500" dirty="0"/>
              <a:t>Slika upit</a:t>
            </a:r>
            <a:endParaRPr lang="en-GB" sz="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Klasifikacija muzičkih žanrova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audio fajlovi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o muzičkom žanru kojem kompozicija pripada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Skupiti veliku količinu audio fajlova koji su ručno označeni  – trening skup.</a:t>
            </a:r>
          </a:p>
          <a:p>
            <a:pPr lvl="1"/>
            <a:r>
              <a:rPr lang="sr-Latn-BA" dirty="0" smtClean="0"/>
              <a:t>Obučiti sistem da novim fajlovima dodjeljuje oznake žanra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P_musicalnotes80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588"/>
            <a:ext cx="9140825" cy="685641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487363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2000" b="1">
                <a:latin typeface="Arial Black" pitchFamily="34" charset="0"/>
              </a:rPr>
              <a:t>   </a:t>
            </a:r>
            <a:r>
              <a:rPr lang="sr-Latn-CS" sz="3200" b="1" i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PREGLED OBILJEŽJA:</a:t>
            </a:r>
            <a:endParaRPr lang="en-US" sz="3200" b="1" i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7086600" cy="5410200"/>
          </a:xfrm>
        </p:spPr>
        <p:txBody>
          <a:bodyPr/>
          <a:lstStyle/>
          <a:p>
            <a:pPr marL="288925" indent="-288925" algn="just">
              <a:buFont typeface="Wingdings" pitchFamily="2" charset="2"/>
              <a:buNone/>
            </a:pPr>
            <a:endParaRPr lang="sr-Latn-CS" sz="2400" b="1" dirty="0"/>
          </a:p>
          <a:p>
            <a:pPr marL="288925" indent="-288925" algn="just">
              <a:buFont typeface="Wingdings" pitchFamily="2" charset="2"/>
              <a:buChar char="v"/>
            </a:pPr>
            <a:r>
              <a:rPr lang="sr-Latn-CS" sz="2400" b="1" dirty="0"/>
              <a:t>Obilježja teksture (</a:t>
            </a:r>
            <a:r>
              <a:rPr lang="sr-Latn-CS" sz="2400" b="1" i="1" dirty="0"/>
              <a:t>Timbral Texture Features</a:t>
            </a:r>
            <a:r>
              <a:rPr lang="sr-Latn-CS" sz="2400" b="1" dirty="0"/>
              <a:t>)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Spektralni centroid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Spektralni rolloff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Spektralni fluks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Broj prolazaka kroz nulu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Prozori sa niskom energijom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Mel cepstralni koeficijenti</a:t>
            </a:r>
          </a:p>
          <a:p>
            <a:pPr marL="746125" lvl="1" indent="-288925" algn="just">
              <a:buFont typeface="Wingdings" pitchFamily="2" charset="2"/>
              <a:buNone/>
            </a:pPr>
            <a:endParaRPr lang="sr-Latn-CS" sz="1200" b="1" dirty="0"/>
          </a:p>
          <a:p>
            <a:pPr marL="288925" indent="-288925" algn="just">
              <a:buFont typeface="Wingdings" pitchFamily="2" charset="2"/>
              <a:buChar char="v"/>
            </a:pPr>
            <a:r>
              <a:rPr lang="en-US" sz="2400" b="1" dirty="0" err="1"/>
              <a:t>Obilježja</a:t>
            </a:r>
            <a:r>
              <a:rPr lang="en-US" sz="2400" b="1" dirty="0"/>
              <a:t> </a:t>
            </a:r>
            <a:r>
              <a:rPr lang="en-US" sz="2400" b="1" dirty="0" err="1"/>
              <a:t>ritma</a:t>
            </a:r>
            <a:r>
              <a:rPr lang="en-US" sz="2400" b="1" dirty="0"/>
              <a:t> (</a:t>
            </a:r>
            <a:r>
              <a:rPr lang="en-US" sz="2400" b="1" i="1" dirty="0"/>
              <a:t>Rhythmic Content Features</a:t>
            </a:r>
            <a:r>
              <a:rPr lang="en-US" sz="2400" b="1" dirty="0"/>
              <a:t>)</a:t>
            </a:r>
            <a:endParaRPr lang="sr-Latn-CS" sz="2400" b="1" dirty="0"/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Oblježja zasnovana na  </a:t>
            </a:r>
            <a:r>
              <a:rPr lang="sr-Latn-CS" sz="2000" b="1" i="1" dirty="0"/>
              <a:t>Beat Histogramu</a:t>
            </a:r>
          </a:p>
          <a:p>
            <a:pPr marL="746125" lvl="1" indent="-288925" algn="just">
              <a:buFont typeface="Wingdings" pitchFamily="2" charset="2"/>
              <a:buNone/>
            </a:pPr>
            <a:endParaRPr lang="sr-Latn-CS" sz="1200" b="1" i="1" dirty="0"/>
          </a:p>
          <a:p>
            <a:pPr marL="288925" indent="-288925" algn="just">
              <a:buFont typeface="Wingdings" pitchFamily="2" charset="2"/>
              <a:buChar char="v"/>
            </a:pPr>
            <a:r>
              <a:rPr lang="sr-Latn-CS" sz="2400" b="1" dirty="0"/>
              <a:t>Obilježja tonaliteta (</a:t>
            </a:r>
            <a:r>
              <a:rPr lang="sr-Latn-CS" sz="2400" b="1" i="1" dirty="0"/>
              <a:t>Pitch Content Features</a:t>
            </a:r>
            <a:r>
              <a:rPr lang="sr-Latn-CS" sz="2400" b="1" dirty="0"/>
              <a:t>)</a:t>
            </a:r>
          </a:p>
          <a:p>
            <a:pPr marL="746125" lvl="1" indent="-288925" algn="just">
              <a:buFont typeface="Wingdings" pitchFamily="2" charset="2"/>
              <a:buChar char="Ø"/>
            </a:pPr>
            <a:r>
              <a:rPr lang="sr-Latn-CS" sz="2000" b="1" dirty="0"/>
              <a:t>Obilježja zasnovana na </a:t>
            </a:r>
            <a:r>
              <a:rPr lang="sr-Latn-CS" sz="2000" b="1" i="1" dirty="0"/>
              <a:t>Pitch Histogramu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4886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Igora Marića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P_musicalnotes8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304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r-Latn-CS" sz="3200" i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EKSPERIMENTALNI REZULTATI:</a:t>
            </a:r>
            <a:endParaRPr lang="en-US" sz="3200" i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69545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415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696200" cy="533400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Test kolekcija:</a:t>
            </a:r>
            <a:endParaRPr lang="en-US" sz="2400" b="1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71600" y="5514975"/>
            <a:ext cx="37877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/>
              <a:t> 1000 audio zapisa</a:t>
            </a:r>
          </a:p>
          <a:p>
            <a:pPr>
              <a:buFont typeface="Wingdings" pitchFamily="2" charset="2"/>
              <a:buChar char="Ø"/>
            </a:pPr>
            <a:r>
              <a:rPr lang="sr-Latn-CS"/>
              <a:t> 100 zapisa/žanru</a:t>
            </a:r>
          </a:p>
          <a:p>
            <a:pPr>
              <a:buFont typeface="Wingdings" pitchFamily="2" charset="2"/>
              <a:buChar char="Ø"/>
            </a:pPr>
            <a:r>
              <a:rPr lang="sr-Latn-CS"/>
              <a:t> 30s, mono, 16bita, Fs=22050Hz</a:t>
            </a:r>
          </a:p>
          <a:p>
            <a:pPr>
              <a:buFont typeface="Wingdings" pitchFamily="2" charset="2"/>
              <a:buChar char="Ø"/>
            </a:pPr>
            <a:r>
              <a:rPr lang="sr-Latn-CS"/>
              <a:t> ukupno: 1000*30s=8h i 20’</a:t>
            </a:r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447800" y="16002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 l="-2512" t="-5540" r="-2512" b="-5540"/>
          <a:stretch>
            <a:fillRect/>
          </a:stretch>
        </p:blipFill>
        <p:spPr bwMode="auto">
          <a:xfrm>
            <a:off x="1828800" y="2058988"/>
            <a:ext cx="6672263" cy="3198812"/>
          </a:xfrm>
          <a:prstGeom prst="rect">
            <a:avLst/>
          </a:prstGeom>
          <a:gradFill rotWithShape="1">
            <a:gsLst>
              <a:gs pos="0">
                <a:srgbClr val="FFEDB9">
                  <a:gamma/>
                  <a:shade val="46275"/>
                  <a:invGamma/>
                </a:srgbClr>
              </a:gs>
              <a:gs pos="100000">
                <a:srgbClr val="FFEDB9"/>
              </a:gs>
            </a:gsLst>
            <a:lin ang="0" scaled="1"/>
          </a:gradFill>
          <a:ln w="76200" cmpd="tri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15074" y="64886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Igora Marića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P_musicalnotes8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47800" y="304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r-Latn-CS" sz="3200" i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EKSPERIMENTALNI REZULTATI:</a:t>
            </a:r>
            <a:endParaRPr lang="en-US" sz="3200" i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69545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415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696200" cy="53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Procenat tačno klasifikovanih muzičkih žanrova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 l="5933" t="6400" r="7150" b="1828"/>
          <a:stretch>
            <a:fillRect/>
          </a:stretch>
        </p:blipFill>
        <p:spPr bwMode="auto">
          <a:xfrm>
            <a:off x="1885950" y="1905000"/>
            <a:ext cx="6800850" cy="459583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15074" y="64886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Igora Marića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P_musicalnotes80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47800" y="304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r-Latn-CS" sz="3200" i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EKSPERIMENTALNI REZULTATI:</a:t>
            </a:r>
            <a:endParaRPr lang="en-US" sz="3200" i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695450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415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7696200" cy="53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Matrica konfuzija žanrova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524000" y="2395538"/>
          <a:ext cx="7467600" cy="3395662"/>
        </p:xfrm>
        <a:graphic>
          <a:graphicData uri="http://schemas.openxmlformats.org/presentationml/2006/ole">
            <p:oleObj spid="_x0000_s6146" name="Document" r:id="rId4" imgW="5480634" imgH="2296588" progId="Word.Document.8">
              <p:embed/>
            </p:oleObj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660525" y="6008688"/>
            <a:ext cx="6435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/>
              <a:t> Procenat tačno klasifikovanih žanrova iznosi 61%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6215074" y="64886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Igora Marića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Prepoznavanje akorda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audio zapis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o progresiji akorda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Skupiti veliku količinu audio zapisa u kojima su akordi ručno označeni  – trening skup</a:t>
            </a:r>
          </a:p>
          <a:p>
            <a:pPr lvl="1"/>
            <a:r>
              <a:rPr lang="sr-Latn-BA" dirty="0" smtClean="0"/>
              <a:t>Informacija o akordima se izdvaja iz MIDI zapisa</a:t>
            </a:r>
          </a:p>
          <a:p>
            <a:pPr lvl="1"/>
            <a:r>
              <a:rPr lang="sr-Latn-BA" dirty="0" smtClean="0"/>
              <a:t>Obučiti sistem da novim audio zapisima dodjeljuje oznake akorda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Vrijednosti odmjeraka signala,</a:t>
            </a:r>
          </a:p>
          <a:p>
            <a:pPr lvl="1"/>
            <a:r>
              <a:rPr lang="sr-Latn-BA" dirty="0" smtClean="0"/>
              <a:t>Pitch Class Profile (PCP) vektori – zasnovani na Furijeovoj transformaciji signala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B6-ABD7-4194-A931-F088758DFC60}" type="slidenum">
              <a:rPr lang="en-US"/>
              <a:pPr/>
              <a:t>3</a:t>
            </a:fld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921" y="345636"/>
            <a:ext cx="8229600" cy="1003786"/>
          </a:xfrm>
          <a:ln/>
        </p:spPr>
        <p:txBody>
          <a:bodyPr lIns="0" tIns="0" rIns="0" bIns="0" anchorCtr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BA" sz="4100" dirty="0"/>
              <a:t>Upravljanje multimedijalnim podacima</a:t>
            </a:r>
            <a:endParaRPr lang="en-GB" sz="41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5600" y="2281200"/>
            <a:ext cx="4034880" cy="3318108"/>
          </a:xfrm>
          <a:ln/>
        </p:spPr>
        <p:txBody>
          <a:bodyPr lIns="0" tIns="0" rIns="0" bIns="0">
            <a:normAutofit fontScale="925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dirty="0"/>
              <a:t>Veliki obim multimedijalnih podataka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dirty="0"/>
              <a:t>Lako</a:t>
            </a:r>
            <a:r>
              <a:rPr lang="en-GB" dirty="0"/>
              <a:t> </a:t>
            </a:r>
            <a:endParaRPr lang="hr-HR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hr-HR" sz="2000" dirty="0"/>
              <a:t>Kreiranje</a:t>
            </a:r>
            <a:r>
              <a:rPr lang="en-GB" sz="2000" dirty="0"/>
              <a:t>, </a:t>
            </a:r>
            <a:endParaRPr lang="hr-HR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hr-HR" sz="2000" dirty="0"/>
              <a:t>Čuvanje</a:t>
            </a:r>
            <a:r>
              <a:rPr lang="en-GB" sz="2000" dirty="0"/>
              <a:t>, </a:t>
            </a:r>
            <a:endParaRPr lang="hr-HR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z="2000" dirty="0"/>
              <a:t>Prenos</a:t>
            </a:r>
            <a:r>
              <a:rPr lang="hr-HR" sz="2000" dirty="0"/>
              <a:t>,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hr-HR" sz="2000" dirty="0"/>
              <a:t>Diseminacija</a:t>
            </a:r>
            <a:r>
              <a:rPr lang="en-GB" sz="2000" dirty="0"/>
              <a:t> </a:t>
            </a:r>
            <a:endParaRPr lang="hr-HR" sz="2000" dirty="0"/>
          </a:p>
          <a:p>
            <a:pPr lvl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dirty="0"/>
              <a:t>multimedijalnog sadržaja</a:t>
            </a:r>
            <a:endParaRPr lang="en-GB" sz="2100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07360" y="1782908"/>
            <a:ext cx="3732480" cy="4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en-US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</a:t>
            </a:r>
            <a:r>
              <a:rPr lang="sr-Latn-CS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čunarski trendovi</a:t>
            </a:r>
            <a:endParaRPr lang="en-GB" sz="25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61920" y="1782908"/>
            <a:ext cx="35251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hr-HR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Korištene tehnologije</a:t>
            </a:r>
            <a:endParaRPr lang="en-GB" sz="25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2142720" y="2714620"/>
            <a:ext cx="2500718" cy="1018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98720" y="2214554"/>
            <a:ext cx="3212441" cy="7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algn="ctr" defTabSz="828013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sz="2200" dirty="0"/>
              <a:t>Digitalne </a:t>
            </a:r>
            <a:r>
              <a:rPr lang="hr-HR" sz="2200" dirty="0" smtClean="0"/>
              <a:t>kamere, skeneri, </a:t>
            </a:r>
          </a:p>
          <a:p>
            <a:pPr defTabSz="828013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sz="2200" dirty="0" smtClean="0"/>
              <a:t>mobilni telefoni</a:t>
            </a:r>
            <a:endParaRPr lang="hr-HR" sz="2200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073600" y="3214686"/>
            <a:ext cx="2569838" cy="863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698720" y="2959651"/>
            <a:ext cx="4341600" cy="43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828013"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sz="2200" dirty="0" smtClean="0"/>
              <a:t>Solid-state, magnetni </a:t>
            </a:r>
            <a:r>
              <a:rPr lang="hr-HR" sz="2200" dirty="0"/>
              <a:t>i optički mediji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071670" y="3714751"/>
            <a:ext cx="2643206" cy="428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698720" y="3365929"/>
            <a:ext cx="3929585" cy="7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11" rIns="91420" bIns="45711">
            <a:spAutoFit/>
          </a:bodyPr>
          <a:lstStyle/>
          <a:p>
            <a:pPr defTabSz="828013"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sz="2200" dirty="0"/>
              <a:t>PNG, JPEG[2000], </a:t>
            </a:r>
            <a:r>
              <a:rPr lang="hr-HR" sz="2200" dirty="0" smtClean="0"/>
              <a:t>MPEG-[1,2,4], MP3, H.264. DIVX</a:t>
            </a:r>
            <a:endParaRPr lang="hr-HR" sz="2200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154240" y="4357693"/>
            <a:ext cx="2489198" cy="1370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4698720" y="4111025"/>
            <a:ext cx="2159269" cy="4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828013"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sz="2200" dirty="0"/>
              <a:t>TCP/IP, </a:t>
            </a:r>
            <a:r>
              <a:rPr lang="hr-HR" sz="2200" dirty="0" smtClean="0"/>
              <a:t>HTTP, P2P</a:t>
            </a:r>
            <a:endParaRPr lang="hr-HR" sz="2200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499841" y="4787095"/>
            <a:ext cx="2143598" cy="70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698720" y="4517305"/>
            <a:ext cx="3525120" cy="7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defTabSz="828013">
              <a:spcBef>
                <a:spcPct val="50000"/>
              </a:spcBef>
            </a:pPr>
            <a:r>
              <a:rPr lang="hr-HR" sz="2200" dirty="0"/>
              <a:t>WWW</a:t>
            </a:r>
            <a:r>
              <a:rPr lang="hr-HR" sz="2200" dirty="0" smtClean="0"/>
              <a:t>, društvene mreže, prezentacije</a:t>
            </a:r>
            <a:r>
              <a:rPr lang="hr-HR" sz="2200" dirty="0"/>
              <a:t>, </a:t>
            </a:r>
            <a:r>
              <a:rPr lang="hr-HR" sz="2200" dirty="0" smtClean="0"/>
              <a:t>štampani </a:t>
            </a:r>
            <a:r>
              <a:rPr lang="hr-HR" sz="2200" dirty="0"/>
              <a:t>mediji</a:t>
            </a:r>
            <a:endParaRPr lang="en-GB" sz="2200" dirty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33920" y="5691477"/>
            <a:ext cx="8398317" cy="4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27" tIns="41464" rIns="82927" bIns="41464">
            <a:spAutoFit/>
          </a:bodyPr>
          <a:lstStyle/>
          <a:p>
            <a:pPr algn="ctr" defTabSz="828013"/>
            <a:r>
              <a:rPr lang="sr-Latn-CS" sz="2400" dirty="0">
                <a:solidFill>
                  <a:schemeClr val="hlink"/>
                </a:solidFill>
              </a:rPr>
              <a:t>Kako indeksirati, pretraživati i pronalaziti multimedijalne podatke?</a:t>
            </a:r>
            <a:endParaRPr lang="en-GB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Prepoznavanje akorda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56516"/>
            <a:ext cx="3429024" cy="560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3143240" cy="27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357298"/>
            <a:ext cx="3357586" cy="319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Borisa Golića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Biometrijsko prepoznavanje na osnovu slike dužice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 fontScale="85000" lnSpcReduction="2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slika dužice oka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o identitetu osobe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Slika dužice oka se koristi kao upit za pretraživanje baze</a:t>
            </a:r>
          </a:p>
          <a:p>
            <a:pPr lvl="1"/>
            <a:r>
              <a:rPr lang="sr-Latn-BA" dirty="0" smtClean="0"/>
              <a:t>Traži se slika iz baze čija je sličnost veća od zadatog praga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Vrijednosti piksela</a:t>
            </a:r>
          </a:p>
          <a:p>
            <a:pPr lvl="1"/>
            <a:r>
              <a:rPr lang="sr-Latn-BA" dirty="0" smtClean="0"/>
              <a:t>Potpis slike zasnovan na Gaborovoj transformaciji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Biometrijsko prepoznavanje na osnovu slike dužice oka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736" t="35961" r="11225" b="23388"/>
          <a:stretch>
            <a:fillRect/>
          </a:stretch>
        </p:blipFill>
        <p:spPr bwMode="auto">
          <a:xfrm>
            <a:off x="457200" y="1371600"/>
            <a:ext cx="8042031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8" y="6488668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Jasmine Smailović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Prepoznavanje cifara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slike cifara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o cifri 0 - 9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Skupiti veliku količinu slika cifara koje su ručno označene  – trening skup.</a:t>
            </a:r>
          </a:p>
          <a:p>
            <a:pPr lvl="1"/>
            <a:r>
              <a:rPr lang="sr-Latn-BA" dirty="0" smtClean="0"/>
              <a:t>Obučiti sistem da novim slikama dodjeljuje oznake 0 - 9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Vrijednosti piksela,</a:t>
            </a:r>
          </a:p>
          <a:p>
            <a:pPr lvl="1"/>
            <a:r>
              <a:rPr lang="sr-Latn-BA" dirty="0" smtClean="0"/>
              <a:t>Deskriptori oblika: broj povezanih komponenata, odnos visine i širine, broj petlji,</a:t>
            </a:r>
          </a:p>
          <a:p>
            <a:pPr lvl="1"/>
            <a:r>
              <a:rPr lang="sr-Latn-BA" dirty="0" smtClean="0"/>
              <a:t>...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156" y="16430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5375" y="2847177"/>
            <a:ext cx="969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429652" y="18386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1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3156" y="414338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429652" y="30888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3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29652" y="43389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sr-Latn-BA" dirty="0" smtClean="0"/>
              <a:t>Prepoznavanje cifara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6500834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Aleksandra Pajkanovića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0007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 r="50968"/>
          <a:stretch>
            <a:fillRect/>
          </a:stretch>
        </p:blipFill>
        <p:spPr bwMode="auto">
          <a:xfrm>
            <a:off x="1214414" y="4672013"/>
            <a:ext cx="321471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00298" y="71435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Tačnost  prepoznavanja/klasifikacije: 86%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Nenadgledana klasifikacija rukom pisanih riječi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slike rukom pisanih riječi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 </a:t>
            </a:r>
            <a:r>
              <a:rPr lang="sr-Latn-BA" dirty="0" smtClean="0"/>
              <a:t>grupe (klasteri) istih riječi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Zadati skup slika rukom pisanih riječi organizovati u grupe kojima pripadaju slike istih riječi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Vrijednosti piksela</a:t>
            </a:r>
          </a:p>
          <a:p>
            <a:pPr lvl="1"/>
            <a:r>
              <a:rPr lang="sr-Latn-BA" dirty="0" smtClean="0"/>
              <a:t>Vertikalni profili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Nenadgledana klasifikacija rukom pisanih riječi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643602" cy="54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29322" y="648866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Slajd preuzet od Ljubiše Crnadka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Klasifikacija aero-snimaka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aero snimci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o pripadnosti piksela/blokova klasama pokrivača/načina korištenja zemljišta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Skupiti veliku količinu slika koje su ručno označene  – trening skup.</a:t>
            </a:r>
          </a:p>
          <a:p>
            <a:pPr lvl="1"/>
            <a:r>
              <a:rPr lang="sr-Latn-BA" dirty="0" smtClean="0"/>
              <a:t>Obučiti sistem da novim slikama dodjeljuje oznake klase pokrivača/načina korištenja zemljišta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Vrijednosti piksela,</a:t>
            </a:r>
          </a:p>
          <a:p>
            <a:pPr lvl="1"/>
            <a:r>
              <a:rPr lang="sr-Latn-BA" dirty="0" smtClean="0"/>
              <a:t>Deskriptori teksture – prošireni Gaborov deskriptor</a:t>
            </a:r>
          </a:p>
          <a:p>
            <a:pPr lvl="1"/>
            <a:r>
              <a:rPr lang="sr-Latn-BA" dirty="0" smtClean="0"/>
              <a:t>Lokalni deskriptori – Scale Invariant Feature Transform (SIFT)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Analiza aero-snimaka</a:t>
            </a:r>
            <a:endParaRPr lang="sr-Latn-C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357313"/>
            <a:ext cx="82105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Primjeri klasifikacije</a:t>
            </a:r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25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</a:t>
            </a:r>
            <a:r>
              <a:rPr lang="en-US" b="0" i="0" baseline="30000" dirty="0" smtClean="0"/>
              <a:t>®</a:t>
            </a:r>
            <a:r>
              <a:rPr lang="en-US" dirty="0" smtClean="0"/>
              <a:t> Visual Networking Index (VNI)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 smtClean="0"/>
              <a:t>Predviđanje rasta Internet saobraćaja</a:t>
            </a:r>
            <a:endParaRPr lang="en-US" dirty="0"/>
          </a:p>
        </p:txBody>
      </p:sp>
      <p:pic>
        <p:nvPicPr>
          <p:cNvPr id="4100" name="Picture 4" descr="http://www.cisco.com/c/dam/en/us/solutions/collateral/service-provider/ip-ngn-ip-next-generation-network/VNI_Hyperconnectivity_WP.doc/_jcr_content/renditions/VNI_Hyperconnectivity_WP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46" y="1643050"/>
            <a:ext cx="890090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dirty="0" smtClean="0"/>
              <a:t>Klasifikacija načina korišćenja zemljišta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857250"/>
            <a:ext cx="82169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spect="1" noChangeArrowheads="1"/>
          </p:cNvSpPr>
          <p:nvPr/>
        </p:nvSpPr>
        <p:spPr bwMode="auto">
          <a:xfrm>
            <a:off x="900113" y="692150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Detekcija urbanih područja na aero-snimcima</a:t>
            </a:r>
            <a:endParaRPr lang="en-US" dirty="0"/>
          </a:p>
        </p:txBody>
      </p:sp>
      <p:pic>
        <p:nvPicPr>
          <p:cNvPr id="5" name="Content Placeholder 4" descr="akpokze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07503"/>
            <a:ext cx="9144032" cy="4050521"/>
          </a:xfrm>
        </p:spPr>
      </p:pic>
      <p:sp>
        <p:nvSpPr>
          <p:cNvPr id="6" name="TextBox 5"/>
          <p:cNvSpPr txBox="1"/>
          <p:nvPr/>
        </p:nvSpPr>
        <p:spPr>
          <a:xfrm>
            <a:off x="0" y="1643050"/>
            <a:ext cx="8482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>
                <a:solidFill>
                  <a:schemeClr val="tx2"/>
                </a:solidFill>
              </a:rPr>
              <a:t>Ulaz: </a:t>
            </a:r>
            <a:r>
              <a:rPr lang="sr-Latn-BA" sz="2800" dirty="0" smtClean="0"/>
              <a:t>aero-snimak</a:t>
            </a:r>
          </a:p>
          <a:p>
            <a:r>
              <a:rPr lang="sr-Latn-BA" sz="2800" dirty="0" smtClean="0">
                <a:solidFill>
                  <a:schemeClr val="tx2"/>
                </a:solidFill>
              </a:rPr>
              <a:t>Izlaz: </a:t>
            </a:r>
            <a:r>
              <a:rPr lang="sr-Latn-BA" sz="2800" dirty="0" smtClean="0"/>
              <a:t>odluka o pripadnosti piksela klasi urbano/neurbano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sr-Latn-BA" dirty="0" smtClean="0"/>
              <a:t>Filtriranje spama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69294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Subject: discover you made money while you were sleeping </a:t>
            </a:r>
            <a:r>
              <a:rPr lang="en-US" dirty="0" err="1" smtClean="0"/>
              <a:t>aaer</a:t>
            </a:r>
            <a:r>
              <a:rPr lang="en-US" dirty="0" smtClean="0"/>
              <a:t> </a:t>
            </a:r>
            <a:r>
              <a:rPr lang="en-US" dirty="0" err="1" smtClean="0"/>
              <a:t>xchxa</a:t>
            </a:r>
            <a:endParaRPr lang="en-US" dirty="0" smtClean="0"/>
          </a:p>
          <a:p>
            <a:r>
              <a:rPr lang="en-US" dirty="0" smtClean="0"/>
              <a:t>you must read this word for word !</a:t>
            </a:r>
          </a:p>
          <a:p>
            <a:r>
              <a:rPr lang="en-US" dirty="0" smtClean="0"/>
              <a:t>information that you may not receive again so please take it seriously ! !</a:t>
            </a:r>
          </a:p>
          <a:p>
            <a:r>
              <a:rPr lang="en-US" dirty="0" smtClean="0"/>
              <a:t>would you like to . . . .</a:t>
            </a:r>
          </a:p>
          <a:p>
            <a:r>
              <a:rPr lang="en-US" dirty="0" smtClean="0"/>
              <a:t>receive thousands in cash daily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261841"/>
            <a:ext cx="69294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Subject: re : </a:t>
            </a:r>
            <a:r>
              <a:rPr lang="en-US" dirty="0" err="1" smtClean="0"/>
              <a:t>milan</a:t>
            </a:r>
            <a:endParaRPr lang="en-US" dirty="0" smtClean="0"/>
          </a:p>
          <a:p>
            <a:r>
              <a:rPr lang="en-US" dirty="0" smtClean="0"/>
              <a:t>waterproof , stainless steel material , sapphire crystal surface and other</a:t>
            </a:r>
          </a:p>
          <a:p>
            <a:r>
              <a:rPr lang="en-US" dirty="0" smtClean="0"/>
              <a:t>lovely features bring you sheer feeling for luxury .</a:t>
            </a:r>
          </a:p>
          <a:p>
            <a:r>
              <a:rPr lang="en-US" dirty="0" smtClean="0"/>
              <a:t>wearing </a:t>
            </a:r>
            <a:r>
              <a:rPr lang="en-US" dirty="0" err="1" smtClean="0"/>
              <a:t>rollexes</a:t>
            </a:r>
            <a:r>
              <a:rPr lang="en-US" dirty="0" smtClean="0"/>
              <a:t> is stylish . wearing our </a:t>
            </a:r>
            <a:r>
              <a:rPr lang="en-US" dirty="0" err="1" smtClean="0"/>
              <a:t>rollexes</a:t>
            </a:r>
            <a:r>
              <a:rPr lang="en-US" dirty="0" smtClean="0"/>
              <a:t> is smart and stylish 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603632"/>
            <a:ext cx="69294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Subject: work distribution</a:t>
            </a:r>
          </a:p>
          <a:p>
            <a:r>
              <a:rPr lang="en-US" dirty="0" smtClean="0"/>
              <a:t>logistics has made the following changes :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cotten</a:t>
            </a:r>
            <a:r>
              <a:rPr lang="en-US" dirty="0" smtClean="0"/>
              <a:t> - will handle the wellhead portfolio ( currently handled by tom</a:t>
            </a:r>
            <a:r>
              <a:rPr lang="sr-Latn-BA" dirty="0" smtClean="0"/>
              <a:t> </a:t>
            </a:r>
            <a:r>
              <a:rPr lang="en-US" dirty="0" err="1" smtClean="0"/>
              <a:t>acton</a:t>
            </a:r>
            <a:r>
              <a:rPr lang="en-US" dirty="0" smtClean="0"/>
              <a:t> )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acton</a:t>
            </a:r>
            <a:r>
              <a:rPr lang="en-US" dirty="0" smtClean="0"/>
              <a:t> - will handle gulf energy , </a:t>
            </a:r>
            <a:r>
              <a:rPr lang="en-US" dirty="0" err="1" smtClean="0"/>
              <a:t>entex</a:t>
            </a:r>
            <a:r>
              <a:rPr lang="en-US" dirty="0" smtClean="0"/>
              <a:t> , </a:t>
            </a:r>
            <a:r>
              <a:rPr lang="en-US" dirty="0" err="1" smtClean="0"/>
              <a:t>copano</a:t>
            </a:r>
            <a:r>
              <a:rPr lang="en-US" dirty="0" smtClean="0"/>
              <a:t> , </a:t>
            </a:r>
            <a:r>
              <a:rPr lang="en-US" dirty="0" err="1" smtClean="0"/>
              <a:t>sempra</a:t>
            </a:r>
            <a:r>
              <a:rPr lang="en-US" dirty="0" smtClean="0"/>
              <a:t> , and the rest of</a:t>
            </a:r>
            <a:r>
              <a:rPr lang="sr-Latn-BA" dirty="0" smtClean="0"/>
              <a:t> </a:t>
            </a:r>
            <a:r>
              <a:rPr lang="en-US" dirty="0" err="1" smtClean="0"/>
              <a:t>george</a:t>
            </a:r>
            <a:r>
              <a:rPr lang="en-US" dirty="0" smtClean="0"/>
              <a:t> grant ' s desk</a:t>
            </a:r>
            <a:endParaRPr lang="en-US" dirty="0"/>
          </a:p>
        </p:txBody>
      </p:sp>
      <p:pic>
        <p:nvPicPr>
          <p:cNvPr id="8" name="Picture 7" descr="x_mark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857364"/>
            <a:ext cx="1003013" cy="1021587"/>
          </a:xfrm>
          <a:prstGeom prst="rect">
            <a:avLst/>
          </a:prstGeom>
        </p:spPr>
      </p:pic>
      <p:pic>
        <p:nvPicPr>
          <p:cNvPr id="9" name="Picture 8" descr="x_mark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3357562"/>
            <a:ext cx="1003013" cy="1021587"/>
          </a:xfrm>
          <a:prstGeom prst="rect">
            <a:avLst/>
          </a:prstGeom>
        </p:spPr>
      </p:pic>
      <p:pic>
        <p:nvPicPr>
          <p:cNvPr id="10" name="Picture 9" descr="check_mark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6398" y="5072074"/>
            <a:ext cx="1140760" cy="1022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Filtriranje spama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dirty="0" smtClean="0">
                <a:solidFill>
                  <a:schemeClr val="tx2"/>
                </a:solidFill>
              </a:rPr>
              <a:t>Ulaz:</a:t>
            </a:r>
            <a:r>
              <a:rPr lang="sr-Latn-BA" dirty="0" smtClean="0"/>
              <a:t> email poruke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Izlaz:</a:t>
            </a:r>
            <a:r>
              <a:rPr lang="sr-Latn-BA" dirty="0" smtClean="0"/>
              <a:t> odluka spam/ham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Postavka:</a:t>
            </a:r>
          </a:p>
          <a:p>
            <a:pPr lvl="1"/>
            <a:r>
              <a:rPr lang="sr-Latn-BA" dirty="0" smtClean="0"/>
              <a:t>Skupiti veliku količinu poruka ručno označenih “spam” ili “ham” – trening skup.</a:t>
            </a:r>
          </a:p>
          <a:p>
            <a:pPr lvl="1"/>
            <a:r>
              <a:rPr lang="sr-Latn-BA" dirty="0" smtClean="0"/>
              <a:t>Obučiti sistem da novim porukama dodjeljuje oznake “spam” ili “ham”.</a:t>
            </a:r>
          </a:p>
          <a:p>
            <a:r>
              <a:rPr lang="sr-Latn-BA" dirty="0" smtClean="0">
                <a:solidFill>
                  <a:schemeClr val="tx2"/>
                </a:solidFill>
              </a:rPr>
              <a:t>Obilježja: Atributi na osnovu kojih sistem donosi odluku</a:t>
            </a:r>
          </a:p>
          <a:p>
            <a:pPr lvl="1"/>
            <a:r>
              <a:rPr lang="sr-Latn-BA" dirty="0" smtClean="0"/>
              <a:t>Riječi</a:t>
            </a:r>
          </a:p>
          <a:p>
            <a:pPr lvl="1"/>
            <a:r>
              <a:rPr lang="sr-Latn-BA" dirty="0" smtClean="0"/>
              <a:t>Posebni uzorci: CAPS, $,...</a:t>
            </a:r>
          </a:p>
          <a:p>
            <a:pPr lvl="1"/>
            <a:r>
              <a:rPr lang="sr-Latn-BA" dirty="0" smtClean="0"/>
              <a:t>Ostalo: npr. da li je pošiljalac u kontaktima...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Rezultati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6488668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Rezultati preuzeti od Branka Granule i Miloša Zjajića</a:t>
            </a:r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041" y="2928934"/>
            <a:ext cx="61119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4830" y="1357298"/>
            <a:ext cx="5805430" cy="14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>
            <a:off x="2003054" y="3786190"/>
            <a:ext cx="4918741" cy="571504"/>
          </a:xfrm>
          <a:custGeom>
            <a:avLst/>
            <a:gdLst>
              <a:gd name="connsiteX0" fmla="*/ 3228165 w 4918741"/>
              <a:gd name="connsiteY0" fmla="*/ 182523 h 916474"/>
              <a:gd name="connsiteX1" fmla="*/ 3153737 w 4918741"/>
              <a:gd name="connsiteY1" fmla="*/ 171891 h 916474"/>
              <a:gd name="connsiteX2" fmla="*/ 3089941 w 4918741"/>
              <a:gd name="connsiteY2" fmla="*/ 161258 h 916474"/>
              <a:gd name="connsiteX3" fmla="*/ 2972983 w 4918741"/>
              <a:gd name="connsiteY3" fmla="*/ 150625 h 916474"/>
              <a:gd name="connsiteX4" fmla="*/ 2685904 w 4918741"/>
              <a:gd name="connsiteY4" fmla="*/ 129360 h 916474"/>
              <a:gd name="connsiteX5" fmla="*/ 2515783 w 4918741"/>
              <a:gd name="connsiteY5" fmla="*/ 118728 h 916474"/>
              <a:gd name="connsiteX6" fmla="*/ 2303132 w 4918741"/>
              <a:gd name="connsiteY6" fmla="*/ 97463 h 916474"/>
              <a:gd name="connsiteX7" fmla="*/ 2079848 w 4918741"/>
              <a:gd name="connsiteY7" fmla="*/ 76198 h 916474"/>
              <a:gd name="connsiteX8" fmla="*/ 1835299 w 4918741"/>
              <a:gd name="connsiteY8" fmla="*/ 54932 h 916474"/>
              <a:gd name="connsiteX9" fmla="*/ 1495058 w 4918741"/>
              <a:gd name="connsiteY9" fmla="*/ 44300 h 916474"/>
              <a:gd name="connsiteX10" fmla="*/ 591290 w 4918741"/>
              <a:gd name="connsiteY10" fmla="*/ 54932 h 916474"/>
              <a:gd name="connsiteX11" fmla="*/ 506230 w 4918741"/>
              <a:gd name="connsiteY11" fmla="*/ 76198 h 916474"/>
              <a:gd name="connsiteX12" fmla="*/ 453067 w 4918741"/>
              <a:gd name="connsiteY12" fmla="*/ 86830 h 916474"/>
              <a:gd name="connsiteX13" fmla="*/ 389272 w 4918741"/>
              <a:gd name="connsiteY13" fmla="*/ 108095 h 916474"/>
              <a:gd name="connsiteX14" fmla="*/ 357374 w 4918741"/>
              <a:gd name="connsiteY14" fmla="*/ 118728 h 916474"/>
              <a:gd name="connsiteX15" fmla="*/ 261681 w 4918741"/>
              <a:gd name="connsiteY15" fmla="*/ 139993 h 916474"/>
              <a:gd name="connsiteX16" fmla="*/ 197886 w 4918741"/>
              <a:gd name="connsiteY16" fmla="*/ 161258 h 916474"/>
              <a:gd name="connsiteX17" fmla="*/ 123458 w 4918741"/>
              <a:gd name="connsiteY17" fmla="*/ 182523 h 916474"/>
              <a:gd name="connsiteX18" fmla="*/ 102193 w 4918741"/>
              <a:gd name="connsiteY18" fmla="*/ 214421 h 916474"/>
              <a:gd name="connsiteX19" fmla="*/ 49030 w 4918741"/>
              <a:gd name="connsiteY19" fmla="*/ 256951 h 916474"/>
              <a:gd name="connsiteX20" fmla="*/ 27765 w 4918741"/>
              <a:gd name="connsiteY20" fmla="*/ 320746 h 916474"/>
              <a:gd name="connsiteX21" fmla="*/ 17132 w 4918741"/>
              <a:gd name="connsiteY21" fmla="*/ 352644 h 916474"/>
              <a:gd name="connsiteX22" fmla="*/ 49030 w 4918741"/>
              <a:gd name="connsiteY22" fmla="*/ 522765 h 916474"/>
              <a:gd name="connsiteX23" fmla="*/ 59662 w 4918741"/>
              <a:gd name="connsiteY23" fmla="*/ 554663 h 916474"/>
              <a:gd name="connsiteX24" fmla="*/ 91560 w 4918741"/>
              <a:gd name="connsiteY24" fmla="*/ 565295 h 916474"/>
              <a:gd name="connsiteX25" fmla="*/ 144723 w 4918741"/>
              <a:gd name="connsiteY25" fmla="*/ 607825 h 916474"/>
              <a:gd name="connsiteX26" fmla="*/ 176620 w 4918741"/>
              <a:gd name="connsiteY26" fmla="*/ 629091 h 916474"/>
              <a:gd name="connsiteX27" fmla="*/ 261681 w 4918741"/>
              <a:gd name="connsiteY27" fmla="*/ 650356 h 916474"/>
              <a:gd name="connsiteX28" fmla="*/ 293579 w 4918741"/>
              <a:gd name="connsiteY28" fmla="*/ 671621 h 916474"/>
              <a:gd name="connsiteX29" fmla="*/ 421169 w 4918741"/>
              <a:gd name="connsiteY29" fmla="*/ 703518 h 916474"/>
              <a:gd name="connsiteX30" fmla="*/ 495597 w 4918741"/>
              <a:gd name="connsiteY30" fmla="*/ 724784 h 916474"/>
              <a:gd name="connsiteX31" fmla="*/ 601923 w 4918741"/>
              <a:gd name="connsiteY31" fmla="*/ 746049 h 916474"/>
              <a:gd name="connsiteX32" fmla="*/ 697616 w 4918741"/>
              <a:gd name="connsiteY32" fmla="*/ 756681 h 916474"/>
              <a:gd name="connsiteX33" fmla="*/ 793309 w 4918741"/>
              <a:gd name="connsiteY33" fmla="*/ 777946 h 916474"/>
              <a:gd name="connsiteX34" fmla="*/ 825206 w 4918741"/>
              <a:gd name="connsiteY34" fmla="*/ 799212 h 916474"/>
              <a:gd name="connsiteX35" fmla="*/ 1027225 w 4918741"/>
              <a:gd name="connsiteY35" fmla="*/ 820477 h 916474"/>
              <a:gd name="connsiteX36" fmla="*/ 1144183 w 4918741"/>
              <a:gd name="connsiteY36" fmla="*/ 841742 h 916474"/>
              <a:gd name="connsiteX37" fmla="*/ 1197346 w 4918741"/>
              <a:gd name="connsiteY37" fmla="*/ 852374 h 916474"/>
              <a:gd name="connsiteX38" fmla="*/ 1239876 w 4918741"/>
              <a:gd name="connsiteY38" fmla="*/ 863007 h 916474"/>
              <a:gd name="connsiteX39" fmla="*/ 1409997 w 4918741"/>
              <a:gd name="connsiteY39" fmla="*/ 873639 h 916474"/>
              <a:gd name="connsiteX40" fmla="*/ 2898555 w 4918741"/>
              <a:gd name="connsiteY40" fmla="*/ 894905 h 916474"/>
              <a:gd name="connsiteX41" fmla="*/ 3855486 w 4918741"/>
              <a:gd name="connsiteY41" fmla="*/ 884272 h 916474"/>
              <a:gd name="connsiteX42" fmla="*/ 3898016 w 4918741"/>
              <a:gd name="connsiteY42" fmla="*/ 873639 h 916474"/>
              <a:gd name="connsiteX43" fmla="*/ 4014974 w 4918741"/>
              <a:gd name="connsiteY43" fmla="*/ 841742 h 916474"/>
              <a:gd name="connsiteX44" fmla="*/ 4089402 w 4918741"/>
              <a:gd name="connsiteY44" fmla="*/ 820477 h 916474"/>
              <a:gd name="connsiteX45" fmla="*/ 4163830 w 4918741"/>
              <a:gd name="connsiteY45" fmla="*/ 799212 h 916474"/>
              <a:gd name="connsiteX46" fmla="*/ 4238258 w 4918741"/>
              <a:gd name="connsiteY46" fmla="*/ 788579 h 916474"/>
              <a:gd name="connsiteX47" fmla="*/ 4312686 w 4918741"/>
              <a:gd name="connsiteY47" fmla="*/ 767314 h 916474"/>
              <a:gd name="connsiteX48" fmla="*/ 4365848 w 4918741"/>
              <a:gd name="connsiteY48" fmla="*/ 756681 h 916474"/>
              <a:gd name="connsiteX49" fmla="*/ 4472174 w 4918741"/>
              <a:gd name="connsiteY49" fmla="*/ 746049 h 916474"/>
              <a:gd name="connsiteX50" fmla="*/ 4525337 w 4918741"/>
              <a:gd name="connsiteY50" fmla="*/ 735416 h 916474"/>
              <a:gd name="connsiteX51" fmla="*/ 4621030 w 4918741"/>
              <a:gd name="connsiteY51" fmla="*/ 724784 h 916474"/>
              <a:gd name="connsiteX52" fmla="*/ 4684825 w 4918741"/>
              <a:gd name="connsiteY52" fmla="*/ 703518 h 916474"/>
              <a:gd name="connsiteX53" fmla="*/ 4716723 w 4918741"/>
              <a:gd name="connsiteY53" fmla="*/ 692886 h 916474"/>
              <a:gd name="connsiteX54" fmla="*/ 4748620 w 4918741"/>
              <a:gd name="connsiteY54" fmla="*/ 671621 h 916474"/>
              <a:gd name="connsiteX55" fmla="*/ 4780518 w 4918741"/>
              <a:gd name="connsiteY55" fmla="*/ 660988 h 916474"/>
              <a:gd name="connsiteX56" fmla="*/ 4865579 w 4918741"/>
              <a:gd name="connsiteY56" fmla="*/ 597193 h 916474"/>
              <a:gd name="connsiteX57" fmla="*/ 4886844 w 4918741"/>
              <a:gd name="connsiteY57" fmla="*/ 565295 h 916474"/>
              <a:gd name="connsiteX58" fmla="*/ 4918741 w 4918741"/>
              <a:gd name="connsiteY58" fmla="*/ 458970 h 916474"/>
              <a:gd name="connsiteX59" fmla="*/ 4897476 w 4918741"/>
              <a:gd name="connsiteY59" fmla="*/ 352644 h 916474"/>
              <a:gd name="connsiteX60" fmla="*/ 4876211 w 4918741"/>
              <a:gd name="connsiteY60" fmla="*/ 320746 h 916474"/>
              <a:gd name="connsiteX61" fmla="*/ 4844313 w 4918741"/>
              <a:gd name="connsiteY61" fmla="*/ 310114 h 916474"/>
              <a:gd name="connsiteX62" fmla="*/ 4812416 w 4918741"/>
              <a:gd name="connsiteY62" fmla="*/ 288849 h 916474"/>
              <a:gd name="connsiteX63" fmla="*/ 4706090 w 4918741"/>
              <a:gd name="connsiteY63" fmla="*/ 256951 h 916474"/>
              <a:gd name="connsiteX64" fmla="*/ 4621030 w 4918741"/>
              <a:gd name="connsiteY64" fmla="*/ 235686 h 916474"/>
              <a:gd name="connsiteX65" fmla="*/ 4525337 w 4918741"/>
              <a:gd name="connsiteY65" fmla="*/ 225053 h 916474"/>
              <a:gd name="connsiteX66" fmla="*/ 4472174 w 4918741"/>
              <a:gd name="connsiteY66" fmla="*/ 214421 h 916474"/>
              <a:gd name="connsiteX67" fmla="*/ 4440276 w 4918741"/>
              <a:gd name="connsiteY67" fmla="*/ 203788 h 916474"/>
              <a:gd name="connsiteX68" fmla="*/ 4365848 w 4918741"/>
              <a:gd name="connsiteY68" fmla="*/ 193156 h 916474"/>
              <a:gd name="connsiteX69" fmla="*/ 4323318 w 4918741"/>
              <a:gd name="connsiteY69" fmla="*/ 182523 h 916474"/>
              <a:gd name="connsiteX70" fmla="*/ 4259523 w 4918741"/>
              <a:gd name="connsiteY70" fmla="*/ 171891 h 916474"/>
              <a:gd name="connsiteX71" fmla="*/ 4142565 w 4918741"/>
              <a:gd name="connsiteY71" fmla="*/ 139993 h 916474"/>
              <a:gd name="connsiteX72" fmla="*/ 4110667 w 4918741"/>
              <a:gd name="connsiteY72" fmla="*/ 129360 h 916474"/>
              <a:gd name="connsiteX73" fmla="*/ 4036239 w 4918741"/>
              <a:gd name="connsiteY73" fmla="*/ 118728 h 916474"/>
              <a:gd name="connsiteX74" fmla="*/ 3961811 w 4918741"/>
              <a:gd name="connsiteY74" fmla="*/ 97463 h 916474"/>
              <a:gd name="connsiteX75" fmla="*/ 3876751 w 4918741"/>
              <a:gd name="connsiteY75" fmla="*/ 86830 h 916474"/>
              <a:gd name="connsiteX76" fmla="*/ 3653467 w 4918741"/>
              <a:gd name="connsiteY76" fmla="*/ 65565 h 916474"/>
              <a:gd name="connsiteX77" fmla="*/ 3387653 w 4918741"/>
              <a:gd name="connsiteY77" fmla="*/ 44300 h 916474"/>
              <a:gd name="connsiteX78" fmla="*/ 3355755 w 4918741"/>
              <a:gd name="connsiteY78" fmla="*/ 33667 h 916474"/>
              <a:gd name="connsiteX79" fmla="*/ 3270695 w 4918741"/>
              <a:gd name="connsiteY79" fmla="*/ 23035 h 916474"/>
              <a:gd name="connsiteX80" fmla="*/ 3132472 w 4918741"/>
              <a:gd name="connsiteY80" fmla="*/ 12402 h 916474"/>
              <a:gd name="connsiteX81" fmla="*/ 3026146 w 4918741"/>
              <a:gd name="connsiteY81" fmla="*/ 1770 h 916474"/>
              <a:gd name="connsiteX82" fmla="*/ 2919820 w 4918741"/>
              <a:gd name="connsiteY82" fmla="*/ 1770 h 9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918741" h="916474">
                <a:moveTo>
                  <a:pt x="3228165" y="182523"/>
                </a:moveTo>
                <a:lnTo>
                  <a:pt x="3153737" y="171891"/>
                </a:lnTo>
                <a:cubicBezTo>
                  <a:pt x="3132429" y="168613"/>
                  <a:pt x="3111352" y="163777"/>
                  <a:pt x="3089941" y="161258"/>
                </a:cubicBezTo>
                <a:cubicBezTo>
                  <a:pt x="3051062" y="156684"/>
                  <a:pt x="3011969" y="154169"/>
                  <a:pt x="2972983" y="150625"/>
                </a:cubicBezTo>
                <a:cubicBezTo>
                  <a:pt x="2859289" y="112728"/>
                  <a:pt x="2960117" y="143071"/>
                  <a:pt x="2685904" y="129360"/>
                </a:cubicBezTo>
                <a:cubicBezTo>
                  <a:pt x="2629157" y="126523"/>
                  <a:pt x="2572490" y="122272"/>
                  <a:pt x="2515783" y="118728"/>
                </a:cubicBezTo>
                <a:cubicBezTo>
                  <a:pt x="2318715" y="94093"/>
                  <a:pt x="2563242" y="123474"/>
                  <a:pt x="2303132" y="97463"/>
                </a:cubicBezTo>
                <a:cubicBezTo>
                  <a:pt x="2030383" y="70188"/>
                  <a:pt x="2475942" y="106665"/>
                  <a:pt x="2079848" y="76198"/>
                </a:cubicBezTo>
                <a:cubicBezTo>
                  <a:pt x="1969792" y="54186"/>
                  <a:pt x="2024367" y="62495"/>
                  <a:pt x="1835299" y="54932"/>
                </a:cubicBezTo>
                <a:lnTo>
                  <a:pt x="1495058" y="44300"/>
                </a:lnTo>
                <a:lnTo>
                  <a:pt x="591290" y="54932"/>
                </a:lnTo>
                <a:cubicBezTo>
                  <a:pt x="548271" y="55888"/>
                  <a:pt x="542165" y="67214"/>
                  <a:pt x="506230" y="76198"/>
                </a:cubicBezTo>
                <a:cubicBezTo>
                  <a:pt x="488698" y="80581"/>
                  <a:pt x="470502" y="82075"/>
                  <a:pt x="453067" y="86830"/>
                </a:cubicBezTo>
                <a:cubicBezTo>
                  <a:pt x="431442" y="92728"/>
                  <a:pt x="410537" y="101007"/>
                  <a:pt x="389272" y="108095"/>
                </a:cubicBezTo>
                <a:cubicBezTo>
                  <a:pt x="378639" y="111639"/>
                  <a:pt x="368364" y="116530"/>
                  <a:pt x="357374" y="118728"/>
                </a:cubicBezTo>
                <a:cubicBezTo>
                  <a:pt x="327010" y="124800"/>
                  <a:pt x="291721" y="130981"/>
                  <a:pt x="261681" y="139993"/>
                </a:cubicBezTo>
                <a:cubicBezTo>
                  <a:pt x="240211" y="146434"/>
                  <a:pt x="219632" y="155821"/>
                  <a:pt x="197886" y="161258"/>
                </a:cubicBezTo>
                <a:cubicBezTo>
                  <a:pt x="144482" y="174609"/>
                  <a:pt x="169218" y="167270"/>
                  <a:pt x="123458" y="182523"/>
                </a:cubicBezTo>
                <a:cubicBezTo>
                  <a:pt x="116370" y="193156"/>
                  <a:pt x="110176" y="204442"/>
                  <a:pt x="102193" y="214421"/>
                </a:cubicBezTo>
                <a:cubicBezTo>
                  <a:pt x="84880" y="236062"/>
                  <a:pt x="72711" y="241163"/>
                  <a:pt x="49030" y="256951"/>
                </a:cubicBezTo>
                <a:lnTo>
                  <a:pt x="27765" y="320746"/>
                </a:lnTo>
                <a:lnTo>
                  <a:pt x="17132" y="352644"/>
                </a:lnTo>
                <a:cubicBezTo>
                  <a:pt x="36455" y="603830"/>
                  <a:pt x="0" y="424703"/>
                  <a:pt x="49030" y="522765"/>
                </a:cubicBezTo>
                <a:cubicBezTo>
                  <a:pt x="54042" y="532790"/>
                  <a:pt x="51737" y="546738"/>
                  <a:pt x="59662" y="554663"/>
                </a:cubicBezTo>
                <a:cubicBezTo>
                  <a:pt x="67587" y="562588"/>
                  <a:pt x="80927" y="561751"/>
                  <a:pt x="91560" y="565295"/>
                </a:cubicBezTo>
                <a:cubicBezTo>
                  <a:pt x="127408" y="619069"/>
                  <a:pt x="93364" y="582145"/>
                  <a:pt x="144723" y="607825"/>
                </a:cubicBezTo>
                <a:cubicBezTo>
                  <a:pt x="156153" y="613540"/>
                  <a:pt x="164611" y="624724"/>
                  <a:pt x="176620" y="629091"/>
                </a:cubicBezTo>
                <a:cubicBezTo>
                  <a:pt x="204087" y="639079"/>
                  <a:pt x="261681" y="650356"/>
                  <a:pt x="261681" y="650356"/>
                </a:cubicBezTo>
                <a:cubicBezTo>
                  <a:pt x="272314" y="657444"/>
                  <a:pt x="281902" y="666431"/>
                  <a:pt x="293579" y="671621"/>
                </a:cubicBezTo>
                <a:cubicBezTo>
                  <a:pt x="344129" y="694087"/>
                  <a:pt x="367673" y="694602"/>
                  <a:pt x="421169" y="703518"/>
                </a:cubicBezTo>
                <a:cubicBezTo>
                  <a:pt x="454640" y="714675"/>
                  <a:pt x="458218" y="716774"/>
                  <a:pt x="495597" y="724784"/>
                </a:cubicBezTo>
                <a:cubicBezTo>
                  <a:pt x="530939" y="732357"/>
                  <a:pt x="566000" y="742058"/>
                  <a:pt x="601923" y="746049"/>
                </a:cubicBezTo>
                <a:cubicBezTo>
                  <a:pt x="633821" y="749593"/>
                  <a:pt x="665845" y="752142"/>
                  <a:pt x="697616" y="756681"/>
                </a:cubicBezTo>
                <a:cubicBezTo>
                  <a:pt x="729103" y="761179"/>
                  <a:pt x="762360" y="770209"/>
                  <a:pt x="793309" y="777946"/>
                </a:cubicBezTo>
                <a:cubicBezTo>
                  <a:pt x="803941" y="785035"/>
                  <a:pt x="813461" y="794178"/>
                  <a:pt x="825206" y="799212"/>
                </a:cubicBezTo>
                <a:cubicBezTo>
                  <a:pt x="872931" y="819666"/>
                  <a:pt x="1022683" y="820174"/>
                  <a:pt x="1027225" y="820477"/>
                </a:cubicBezTo>
                <a:cubicBezTo>
                  <a:pt x="1158546" y="846740"/>
                  <a:pt x="994544" y="814535"/>
                  <a:pt x="1144183" y="841742"/>
                </a:cubicBezTo>
                <a:cubicBezTo>
                  <a:pt x="1161963" y="844975"/>
                  <a:pt x="1179704" y="848454"/>
                  <a:pt x="1197346" y="852374"/>
                </a:cubicBezTo>
                <a:cubicBezTo>
                  <a:pt x="1211611" y="855544"/>
                  <a:pt x="1225336" y="861553"/>
                  <a:pt x="1239876" y="863007"/>
                </a:cubicBezTo>
                <a:cubicBezTo>
                  <a:pt x="1296412" y="868661"/>
                  <a:pt x="1353305" y="869860"/>
                  <a:pt x="1409997" y="873639"/>
                </a:cubicBezTo>
                <a:cubicBezTo>
                  <a:pt x="2052520" y="916474"/>
                  <a:pt x="1076214" y="880441"/>
                  <a:pt x="2898555" y="894905"/>
                </a:cubicBezTo>
                <a:lnTo>
                  <a:pt x="3855486" y="884272"/>
                </a:lnTo>
                <a:cubicBezTo>
                  <a:pt x="3870096" y="883961"/>
                  <a:pt x="3883751" y="876809"/>
                  <a:pt x="3898016" y="873639"/>
                </a:cubicBezTo>
                <a:cubicBezTo>
                  <a:pt x="3988192" y="853600"/>
                  <a:pt x="3915389" y="874937"/>
                  <a:pt x="4014974" y="841742"/>
                </a:cubicBezTo>
                <a:cubicBezTo>
                  <a:pt x="4091472" y="816242"/>
                  <a:pt x="3995924" y="847185"/>
                  <a:pt x="4089402" y="820477"/>
                </a:cubicBezTo>
                <a:cubicBezTo>
                  <a:pt x="4129272" y="809086"/>
                  <a:pt x="4118106" y="807525"/>
                  <a:pt x="4163830" y="799212"/>
                </a:cubicBezTo>
                <a:cubicBezTo>
                  <a:pt x="4188487" y="794729"/>
                  <a:pt x="4213449" y="792123"/>
                  <a:pt x="4238258" y="788579"/>
                </a:cubicBezTo>
                <a:cubicBezTo>
                  <a:pt x="4273787" y="776735"/>
                  <a:pt x="4272622" y="776217"/>
                  <a:pt x="4312686" y="767314"/>
                </a:cubicBezTo>
                <a:cubicBezTo>
                  <a:pt x="4330327" y="763394"/>
                  <a:pt x="4347935" y="759069"/>
                  <a:pt x="4365848" y="756681"/>
                </a:cubicBezTo>
                <a:cubicBezTo>
                  <a:pt x="4401154" y="751974"/>
                  <a:pt x="4436732" y="749593"/>
                  <a:pt x="4472174" y="746049"/>
                </a:cubicBezTo>
                <a:cubicBezTo>
                  <a:pt x="4489895" y="742505"/>
                  <a:pt x="4507447" y="737972"/>
                  <a:pt x="4525337" y="735416"/>
                </a:cubicBezTo>
                <a:cubicBezTo>
                  <a:pt x="4557108" y="730877"/>
                  <a:pt x="4589559" y="731078"/>
                  <a:pt x="4621030" y="724784"/>
                </a:cubicBezTo>
                <a:cubicBezTo>
                  <a:pt x="4643010" y="720388"/>
                  <a:pt x="4663560" y="710606"/>
                  <a:pt x="4684825" y="703518"/>
                </a:cubicBezTo>
                <a:lnTo>
                  <a:pt x="4716723" y="692886"/>
                </a:lnTo>
                <a:cubicBezTo>
                  <a:pt x="4727355" y="685798"/>
                  <a:pt x="4737191" y="677336"/>
                  <a:pt x="4748620" y="671621"/>
                </a:cubicBezTo>
                <a:cubicBezTo>
                  <a:pt x="4758645" y="666609"/>
                  <a:pt x="4770721" y="666431"/>
                  <a:pt x="4780518" y="660988"/>
                </a:cubicBezTo>
                <a:cubicBezTo>
                  <a:pt x="4805002" y="647386"/>
                  <a:pt x="4844932" y="623002"/>
                  <a:pt x="4865579" y="597193"/>
                </a:cubicBezTo>
                <a:cubicBezTo>
                  <a:pt x="4873562" y="587214"/>
                  <a:pt x="4879756" y="575928"/>
                  <a:pt x="4886844" y="565295"/>
                </a:cubicBezTo>
                <a:cubicBezTo>
                  <a:pt x="4912730" y="487637"/>
                  <a:pt x="4902673" y="523246"/>
                  <a:pt x="4918741" y="458970"/>
                </a:cubicBezTo>
                <a:cubicBezTo>
                  <a:pt x="4914822" y="431536"/>
                  <a:pt x="4912323" y="382338"/>
                  <a:pt x="4897476" y="352644"/>
                </a:cubicBezTo>
                <a:cubicBezTo>
                  <a:pt x="4891761" y="341214"/>
                  <a:pt x="4886190" y="328729"/>
                  <a:pt x="4876211" y="320746"/>
                </a:cubicBezTo>
                <a:cubicBezTo>
                  <a:pt x="4867459" y="313745"/>
                  <a:pt x="4854946" y="313658"/>
                  <a:pt x="4844313" y="310114"/>
                </a:cubicBezTo>
                <a:cubicBezTo>
                  <a:pt x="4833681" y="303026"/>
                  <a:pt x="4824093" y="294039"/>
                  <a:pt x="4812416" y="288849"/>
                </a:cubicBezTo>
                <a:cubicBezTo>
                  <a:pt x="4766937" y="268636"/>
                  <a:pt x="4749388" y="269322"/>
                  <a:pt x="4706090" y="256951"/>
                </a:cubicBezTo>
                <a:cubicBezTo>
                  <a:pt x="4656611" y="242813"/>
                  <a:pt x="4685889" y="244951"/>
                  <a:pt x="4621030" y="235686"/>
                </a:cubicBezTo>
                <a:cubicBezTo>
                  <a:pt x="4589259" y="231147"/>
                  <a:pt x="4557108" y="229592"/>
                  <a:pt x="4525337" y="225053"/>
                </a:cubicBezTo>
                <a:cubicBezTo>
                  <a:pt x="4507447" y="222497"/>
                  <a:pt x="4489706" y="218804"/>
                  <a:pt x="4472174" y="214421"/>
                </a:cubicBezTo>
                <a:cubicBezTo>
                  <a:pt x="4461301" y="211703"/>
                  <a:pt x="4451266" y="205986"/>
                  <a:pt x="4440276" y="203788"/>
                </a:cubicBezTo>
                <a:cubicBezTo>
                  <a:pt x="4415701" y="198873"/>
                  <a:pt x="4390505" y="197639"/>
                  <a:pt x="4365848" y="193156"/>
                </a:cubicBezTo>
                <a:cubicBezTo>
                  <a:pt x="4351471" y="190542"/>
                  <a:pt x="4337647" y="185389"/>
                  <a:pt x="4323318" y="182523"/>
                </a:cubicBezTo>
                <a:cubicBezTo>
                  <a:pt x="4302178" y="178295"/>
                  <a:pt x="4280788" y="175435"/>
                  <a:pt x="4259523" y="171891"/>
                </a:cubicBezTo>
                <a:cubicBezTo>
                  <a:pt x="4122658" y="126268"/>
                  <a:pt x="4262794" y="170050"/>
                  <a:pt x="4142565" y="139993"/>
                </a:cubicBezTo>
                <a:cubicBezTo>
                  <a:pt x="4131692" y="137275"/>
                  <a:pt x="4121657" y="131558"/>
                  <a:pt x="4110667" y="129360"/>
                </a:cubicBezTo>
                <a:cubicBezTo>
                  <a:pt x="4086092" y="124445"/>
                  <a:pt x="4061048" y="122272"/>
                  <a:pt x="4036239" y="118728"/>
                </a:cubicBezTo>
                <a:cubicBezTo>
                  <a:pt x="4010953" y="110299"/>
                  <a:pt x="3988518" y="101914"/>
                  <a:pt x="3961811" y="97463"/>
                </a:cubicBezTo>
                <a:cubicBezTo>
                  <a:pt x="3933626" y="92765"/>
                  <a:pt x="3905038" y="90871"/>
                  <a:pt x="3876751" y="86830"/>
                </a:cubicBezTo>
                <a:cubicBezTo>
                  <a:pt x="3724052" y="65016"/>
                  <a:pt x="3924296" y="83621"/>
                  <a:pt x="3653467" y="65565"/>
                </a:cubicBezTo>
                <a:cubicBezTo>
                  <a:pt x="3528653" y="34360"/>
                  <a:pt x="3676507" y="68371"/>
                  <a:pt x="3387653" y="44300"/>
                </a:cubicBezTo>
                <a:cubicBezTo>
                  <a:pt x="3376484" y="43369"/>
                  <a:pt x="3366782" y="35672"/>
                  <a:pt x="3355755" y="33667"/>
                </a:cubicBezTo>
                <a:cubicBezTo>
                  <a:pt x="3327642" y="28556"/>
                  <a:pt x="3299140" y="25744"/>
                  <a:pt x="3270695" y="23035"/>
                </a:cubicBezTo>
                <a:cubicBezTo>
                  <a:pt x="3224693" y="18654"/>
                  <a:pt x="3178509" y="16405"/>
                  <a:pt x="3132472" y="12402"/>
                </a:cubicBezTo>
                <a:cubicBezTo>
                  <a:pt x="3096987" y="9316"/>
                  <a:pt x="3061720" y="3549"/>
                  <a:pt x="3026146" y="1770"/>
                </a:cubicBezTo>
                <a:cubicBezTo>
                  <a:pt x="2990748" y="0"/>
                  <a:pt x="2955262" y="1770"/>
                  <a:pt x="2919820" y="17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Način polaganja ispita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Domaći zadaci (prezentacije radova, realizacija algoritama...) – </a:t>
            </a:r>
            <a:r>
              <a:rPr lang="en-US" dirty="0" smtClean="0"/>
              <a:t>2</a:t>
            </a:r>
            <a:r>
              <a:rPr lang="sr-Latn-RS" dirty="0" smtClean="0"/>
              <a:t>0 </a:t>
            </a:r>
            <a:r>
              <a:rPr lang="sr-Latn-RS" dirty="0" smtClean="0"/>
              <a:t>%</a:t>
            </a:r>
          </a:p>
          <a:p>
            <a:r>
              <a:rPr lang="sr-Latn-RS" dirty="0" smtClean="0"/>
              <a:t>Projektni zadatak – </a:t>
            </a:r>
            <a:r>
              <a:rPr lang="en-US" dirty="0" smtClean="0"/>
              <a:t>3</a:t>
            </a:r>
            <a:r>
              <a:rPr lang="sr-Latn-RS" dirty="0" smtClean="0"/>
              <a:t>0 </a:t>
            </a:r>
            <a:r>
              <a:rPr lang="sr-Latn-RS" dirty="0" smtClean="0"/>
              <a:t>%</a:t>
            </a:r>
          </a:p>
          <a:p>
            <a:r>
              <a:rPr lang="sr-Latn-RS" dirty="0" smtClean="0"/>
              <a:t>Usmeni dio ispita – </a:t>
            </a:r>
            <a:r>
              <a:rPr lang="en-US" smtClean="0"/>
              <a:t>5</a:t>
            </a:r>
            <a:r>
              <a:rPr lang="sr-Latn-RS" smtClean="0"/>
              <a:t>0</a:t>
            </a:r>
            <a:r>
              <a:rPr lang="sr-Latn-RS" dirty="0" smtClean="0"/>
              <a:t>%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Udio videa u Internet saobraćaju u 2017. godini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BA" sz="2000" i="0" dirty="0" smtClean="0"/>
              <a:t>U 2017. godini gotovo milion minuta videa će proći mrežom u svakoj sekundi</a:t>
            </a:r>
          </a:p>
          <a:p>
            <a:r>
              <a:rPr lang="sr-Latn-BA" sz="2000" dirty="0" smtClean="0"/>
              <a:t>Čovjeku bi trebalo 5 miliona godina da pregleda sve video snimke koji će  u 2017. godini prolaziti globalnim IP mrežama svakog mjeseca</a:t>
            </a:r>
          </a:p>
          <a:p>
            <a:r>
              <a:rPr lang="sr-Latn-BA" sz="2000" dirty="0" smtClean="0"/>
              <a:t>U 2017. godini će ekvivalent u gigabajtima svih ikada snimljenih filmova prolaziti globalnim IP mrežama svake tri minute</a:t>
            </a:r>
            <a:endParaRPr lang="sr-Latn-BA" sz="2000" i="0" dirty="0" smtClean="0"/>
          </a:p>
          <a:p>
            <a:r>
              <a:rPr lang="sr-Latn-BA" sz="2000" i="0" dirty="0" smtClean="0"/>
              <a:t>Video saobraćaj na Internetu će 2017. godine činiti 69% ukupnog  korisničkog Internet saobraćaja u poređenju sa 57% u 2012. godini. Ovdje nije uključena razmjena videa P2P mrežama.</a:t>
            </a:r>
          </a:p>
          <a:p>
            <a:r>
              <a:rPr lang="sr-Latn-BA" sz="2000" dirty="0" smtClean="0"/>
              <a:t>Svi oblici videa (TV, video na zahtjev, Internet i P2P) će u 2017. godini čini 80-90% ukupnog korisničkog Internet saobraćaja.</a:t>
            </a:r>
            <a:endParaRPr lang="sr-Latn-BA" sz="2000" i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Primjeri multimedijalnih baza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100 sati videa postavljeno na YouTube u svakom minutu</a:t>
            </a:r>
          </a:p>
          <a:p>
            <a:r>
              <a:rPr lang="sr-Latn-BA" dirty="0" smtClean="0"/>
              <a:t>4 milijarde videa se pogleda svakog dana</a:t>
            </a:r>
          </a:p>
          <a:p>
            <a:r>
              <a:rPr lang="sr-Latn-BA" dirty="0" smtClean="0"/>
              <a:t>1,6 miliona fotografija se postavi na Flickr svakog dana</a:t>
            </a:r>
          </a:p>
          <a:p>
            <a:r>
              <a:rPr lang="sr-Latn-BA" dirty="0" smtClean="0"/>
              <a:t>25 milijardi pjesama preuzeto sa iTunes</a:t>
            </a:r>
          </a:p>
          <a:p>
            <a:r>
              <a:rPr lang="sr-Latn-BA" dirty="0" smtClean="0"/>
              <a:t>&gt; 800000 knjiga na Amazonu</a:t>
            </a:r>
          </a:p>
          <a:p>
            <a:r>
              <a:rPr lang="sr-Latn-BA" dirty="0" smtClean="0"/>
              <a:t>&gt; 50 milijardi stranica indeksira Google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Pretraživanje multimedijalnog sadržaja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smtClean="0">
                <a:solidFill>
                  <a:schemeClr val="tx2"/>
                </a:solidFill>
              </a:rPr>
              <a:t>Primjeri zadataka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sr-Latn-RS" dirty="0" smtClean="0"/>
              <a:t>Pronaći snimke ili kopije muzike/videa</a:t>
            </a:r>
          </a:p>
          <a:p>
            <a:pPr lvl="1"/>
            <a:r>
              <a:rPr lang="sr-Latn-RS" dirty="0" smtClean="0"/>
              <a:t>Pronaći sve slike/video snimke koji sadrže određenu osobu</a:t>
            </a:r>
          </a:p>
          <a:p>
            <a:pPr lvl="1"/>
            <a:r>
              <a:rPr lang="sr-Latn-RS" dirty="0" smtClean="0"/>
              <a:t>Pronaći  audio/video zapise koji sadrže neku riječ ili rečenicu</a:t>
            </a:r>
          </a:p>
          <a:p>
            <a:pPr lvl="1"/>
            <a:r>
              <a:rPr lang="sr-Latn-RS" dirty="0" smtClean="0"/>
              <a:t>Pronaći muziku sličnog stila</a:t>
            </a:r>
          </a:p>
          <a:p>
            <a:pPr lvl="1"/>
            <a:r>
              <a:rPr lang="sr-Latn-RS" dirty="0" smtClean="0"/>
              <a:t>Pronaći sve knjige/članke u kojima se pominje neki pojam</a:t>
            </a:r>
          </a:p>
          <a:p>
            <a:pPr lvl="1"/>
            <a:endParaRPr lang="en-GB" dirty="0" smtClean="0"/>
          </a:p>
          <a:p>
            <a:r>
              <a:rPr lang="sr-Latn-RS" dirty="0" smtClean="0">
                <a:solidFill>
                  <a:schemeClr val="tx2"/>
                </a:solidFill>
              </a:rPr>
              <a:t>Primjeri primjena</a:t>
            </a:r>
          </a:p>
          <a:p>
            <a:pPr lvl="1"/>
            <a:r>
              <a:rPr lang="sr-Latn-RS" dirty="0" smtClean="0"/>
              <a:t>Upravljanje ličnim kolekcijama (uklanjanje duplikata, klasifikovanje i organizovanje, označavanje, ...)</a:t>
            </a:r>
          </a:p>
          <a:p>
            <a:pPr lvl="1"/>
            <a:r>
              <a:rPr lang="sr-Latn-RS" dirty="0" smtClean="0"/>
              <a:t>Forenzičke primjene (ilegalne kopije, pornografija, dokazni materijal, ...)</a:t>
            </a:r>
          </a:p>
          <a:p>
            <a:pPr lvl="1"/>
            <a:r>
              <a:rPr lang="sr-Latn-RS" dirty="0" smtClean="0"/>
              <a:t>Biomedicinske primjene (radiološki snimci, histopatologija, ...)</a:t>
            </a:r>
          </a:p>
          <a:p>
            <a:pPr lvl="1"/>
            <a:r>
              <a:rPr lang="sr-Latn-RS" dirty="0" smtClean="0"/>
              <a:t>Istraživanja u društvenim naukama (pronalaženje osoba, objekata, ...)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D4DB-A604-4AFB-9D02-5D201BF81D16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/>
              <a:t>Pretraživanje </a:t>
            </a:r>
            <a:r>
              <a:rPr lang="sr-Latn-CS" dirty="0" smtClean="0"/>
              <a:t>baza </a:t>
            </a:r>
            <a:r>
              <a:rPr lang="sr-Latn-CS" dirty="0"/>
              <a:t>podataka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60" y="1520800"/>
            <a:ext cx="4147200" cy="2336828"/>
          </a:xfrm>
        </p:spPr>
        <p:txBody>
          <a:bodyPr>
            <a:noAutofit/>
          </a:bodyPr>
          <a:lstStyle/>
          <a:p>
            <a:pPr marL="349926" indent="-349926">
              <a:lnSpc>
                <a:spcPct val="90000"/>
              </a:lnSpc>
            </a:pPr>
            <a:r>
              <a:rPr lang="hr-HR" sz="1800" dirty="0" smtClean="0"/>
              <a:t>Relaciona baza podataka</a:t>
            </a:r>
          </a:p>
          <a:p>
            <a:pPr marL="349926" indent="-349926">
              <a:lnSpc>
                <a:spcPct val="90000"/>
              </a:lnSpc>
            </a:pPr>
            <a:r>
              <a:rPr lang="hr-HR" sz="1800" dirty="0" smtClean="0"/>
              <a:t>Pronaći kompozicije J. S. Bacha</a:t>
            </a:r>
            <a:endParaRPr lang="hr-HR" sz="1800" dirty="0"/>
          </a:p>
          <a:p>
            <a:pPr marL="349926" indent="-349926">
              <a:lnSpc>
                <a:spcPct val="90000"/>
              </a:lnSpc>
              <a:buNone/>
            </a:pPr>
            <a:r>
              <a:rPr lang="en-GB" sz="1800" b="1" dirty="0"/>
              <a:t>SELECT </a:t>
            </a:r>
            <a:r>
              <a:rPr lang="en-GB" sz="1800" dirty="0"/>
              <a:t> </a:t>
            </a:r>
            <a:r>
              <a:rPr lang="sr-Latn-CS" sz="1800" dirty="0" smtClean="0"/>
              <a:t>NASLOV, LINK</a:t>
            </a:r>
            <a:endParaRPr lang="hr-HR" sz="1800" dirty="0"/>
          </a:p>
          <a:p>
            <a:pPr marL="349926" indent="-349926">
              <a:lnSpc>
                <a:spcPct val="90000"/>
              </a:lnSpc>
              <a:buNone/>
            </a:pPr>
            <a:r>
              <a:rPr lang="en-GB" sz="1800" b="1" dirty="0"/>
              <a:t>FROM </a:t>
            </a:r>
            <a:r>
              <a:rPr lang="sr-Latn-CS" sz="1800" dirty="0" smtClean="0"/>
              <a:t>KOMPOZICIJA, KOMPOZITOR</a:t>
            </a:r>
            <a:r>
              <a:rPr lang="en-US" sz="1800" dirty="0" smtClean="0"/>
              <a:t> </a:t>
            </a:r>
            <a:endParaRPr lang="hr-HR" sz="1800" dirty="0"/>
          </a:p>
          <a:p>
            <a:pPr marL="349926" indent="-349926">
              <a:lnSpc>
                <a:spcPct val="90000"/>
              </a:lnSpc>
              <a:buNone/>
            </a:pPr>
            <a:r>
              <a:rPr lang="en-US" sz="1800" b="1" dirty="0"/>
              <a:t>WHERE</a:t>
            </a:r>
            <a:r>
              <a:rPr lang="en-US" sz="1800" dirty="0"/>
              <a:t> </a:t>
            </a:r>
            <a:r>
              <a:rPr lang="sr-Latn-RS" sz="1800" dirty="0" smtClean="0"/>
              <a:t>KOMPOZITOR.IME = </a:t>
            </a:r>
            <a:r>
              <a:rPr lang="hr-HR" sz="1800" dirty="0" smtClean="0"/>
              <a:t>’J. S. Bach’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b="1" dirty="0" smtClean="0"/>
              <a:t>AND </a:t>
            </a:r>
            <a:r>
              <a:rPr lang="hr-HR" sz="1800" dirty="0" smtClean="0"/>
              <a:t>KOMPOZITOR.ID = KOMPOZICIJA.KOMP_ID;</a:t>
            </a:r>
            <a:endParaRPr lang="en-GB" sz="2000" dirty="0"/>
          </a:p>
        </p:txBody>
      </p:sp>
      <p:graphicFrame>
        <p:nvGraphicFramePr>
          <p:cNvPr id="36021" name="Group 181"/>
          <p:cNvGraphicFramePr>
            <a:graphicFrameLocks noGrp="1"/>
          </p:cNvGraphicFramePr>
          <p:nvPr/>
        </p:nvGraphicFramePr>
        <p:xfrm>
          <a:off x="4071934" y="1304578"/>
          <a:ext cx="2928958" cy="1481480"/>
        </p:xfrm>
        <a:graphic>
          <a:graphicData uri="http://schemas.openxmlformats.org/drawingml/2006/table">
            <a:tbl>
              <a:tblPr/>
              <a:tblGrid>
                <a:gridCol w="687333"/>
                <a:gridCol w="1812997"/>
                <a:gridCol w="428628"/>
              </a:tblGrid>
              <a:tr h="285752">
                <a:tc gridSpan="2"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KOMPOZITOR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664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J. S. Bach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20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L. van Beethoven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76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W. A. Mozart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207360" y="4663250"/>
            <a:ext cx="4216320" cy="1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marL="349926" indent="-349926" defTabSz="828013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</a:pPr>
            <a:r>
              <a:rPr lang="hr-HR" dirty="0" smtClean="0"/>
              <a:t>Multimedijalna baza podataka</a:t>
            </a:r>
          </a:p>
          <a:p>
            <a:pPr marL="349926" indent="-349926" defTabSz="828013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</a:pPr>
            <a:r>
              <a:rPr lang="hr-HR" dirty="0" smtClean="0"/>
              <a:t>Pronaći naslov kompozicije komp1.mp3 </a:t>
            </a:r>
            <a:endParaRPr lang="hr-HR" dirty="0"/>
          </a:p>
          <a:p>
            <a:pPr marL="349926" indent="-349926" defTabSz="828013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b="1" dirty="0"/>
              <a:t>SELECT </a:t>
            </a:r>
            <a:r>
              <a:rPr lang="hr-HR" dirty="0" smtClean="0"/>
              <a:t>NASLOV, LINK</a:t>
            </a:r>
            <a:endParaRPr lang="hr-HR" dirty="0"/>
          </a:p>
          <a:p>
            <a:pPr marL="349926" indent="-349926" defTabSz="828013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b="1" dirty="0"/>
              <a:t>FROM </a:t>
            </a:r>
            <a:r>
              <a:rPr lang="hr-HR" dirty="0" smtClean="0"/>
              <a:t>KOMPOZICIJA</a:t>
            </a:r>
            <a:endParaRPr lang="hr-HR" dirty="0"/>
          </a:p>
          <a:p>
            <a:pPr marL="349926" indent="-349926" defTabSz="828013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hr-HR" b="1" dirty="0"/>
              <a:t>WHERE</a:t>
            </a:r>
            <a:r>
              <a:rPr lang="hr-HR" dirty="0"/>
              <a:t> </a:t>
            </a:r>
            <a:r>
              <a:rPr lang="hr-HR" i="1" dirty="0" smtClean="0"/>
              <a:t>zvuči kao </a:t>
            </a:r>
            <a:r>
              <a:rPr lang="hr-HR" dirty="0" smtClean="0"/>
              <a:t>komp1.mp3;</a:t>
            </a:r>
            <a:endParaRPr lang="en-GB" sz="1700" dirty="0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5253121" y="5072074"/>
            <a:ext cx="2694240" cy="91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hr-HR" sz="5400" dirty="0"/>
              <a:t>???</a:t>
            </a:r>
            <a:endParaRPr lang="en-GB" sz="5400" dirty="0"/>
          </a:p>
        </p:txBody>
      </p:sp>
      <p:graphicFrame>
        <p:nvGraphicFramePr>
          <p:cNvPr id="8" name="Group 181"/>
          <p:cNvGraphicFramePr>
            <a:graphicFrameLocks noGrp="1"/>
          </p:cNvGraphicFramePr>
          <p:nvPr/>
        </p:nvGraphicFramePr>
        <p:xfrm>
          <a:off x="4071934" y="2928934"/>
          <a:ext cx="4214842" cy="1572920"/>
        </p:xfrm>
        <a:graphic>
          <a:graphicData uri="http://schemas.openxmlformats.org/drawingml/2006/table">
            <a:tbl>
              <a:tblPr/>
              <a:tblGrid>
                <a:gridCol w="1071570"/>
                <a:gridCol w="2286016"/>
                <a:gridCol w="857256"/>
              </a:tblGrid>
              <a:tr h="296296">
                <a:tc gridSpan="3"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KOMPOZICIJA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KOMP_ID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NASLOV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...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664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Tokata i fuga u D molu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...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78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5. simfonija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...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54">
                <a:tc>
                  <a:txBody>
                    <a:bodyPr/>
                    <a:lstStyle/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26" marR="82926" marT="41468" marB="414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Rekvijem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...</a:t>
                      </a:r>
                      <a:endParaRPr lang="en-GB" sz="1600" dirty="0"/>
                    </a:p>
                  </a:txBody>
                  <a:tcPr marL="82926" marR="82926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93" grpId="0" autoUpdateAnimBg="0"/>
      <p:bldP spid="358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Karakteristike </a:t>
            </a:r>
            <a:r>
              <a:rPr lang="en-US" dirty="0" err="1" smtClean="0"/>
              <a:t>multimedijalnih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sr-Latn-RS" dirty="0" smtClean="0"/>
              <a:t>za podataka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Multimedijalni objekti su osnovni elementi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Zauzimaju više memorije od relacionih baza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Nestrukturiran sadržaj (slike, audio, video, tekst,...)</a:t>
            </a:r>
          </a:p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Nejasno definisane veze između elemenata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Način interpretiranja podataka</a:t>
            </a:r>
          </a:p>
          <a:p>
            <a:pPr>
              <a:buFont typeface="Times New Roman" pitchFamily="18" charset="0"/>
              <a:buChar char="•"/>
            </a:pPr>
            <a:r>
              <a:rPr lang="sr-Latn-CS" sz="2400" dirty="0" smtClean="0"/>
              <a:t>Paradigma pretraživanja</a:t>
            </a:r>
          </a:p>
          <a:p>
            <a:pPr lvl="1">
              <a:buFont typeface="Times New Roman" pitchFamily="18" charset="0"/>
              <a:buChar char="•"/>
            </a:pPr>
            <a:r>
              <a:rPr lang="sr-Latn-CS" sz="2400" dirty="0" smtClean="0"/>
              <a:t>Upit: ključne riječi, metapodaci, primjeri, uključivanje korisnika</a:t>
            </a:r>
          </a:p>
          <a:p>
            <a:pPr lvl="1">
              <a:buFont typeface="Times New Roman" pitchFamily="18" charset="0"/>
              <a:buChar char="•"/>
            </a:pPr>
            <a:r>
              <a:rPr lang="sr-Latn-CS" sz="2400" dirty="0" smtClean="0"/>
              <a:t>Kriterijum pretraživanja: relevantnost rezultata</a:t>
            </a:r>
            <a:endParaRPr lang="en-GB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2|17.3|1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1617</Words>
  <Application>Microsoft Office PowerPoint</Application>
  <PresentationFormat>On-screen Show (4:3)</PresentationFormat>
  <Paragraphs>288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Document</vt:lpstr>
      <vt:lpstr>Pretraživanje multimedijalnog sadržaja (Multimedia Retrieval)</vt:lpstr>
      <vt:lpstr>Multimedija</vt:lpstr>
      <vt:lpstr>Upravljanje multimedijalnim podacima</vt:lpstr>
      <vt:lpstr>Cisco® Visual Networking Index (VNI) Predviđanje rasta Internet saobraćaja</vt:lpstr>
      <vt:lpstr>Udio videa u Internet saobraćaju u 2017. godini</vt:lpstr>
      <vt:lpstr>Primjeri multimedijalnih baza</vt:lpstr>
      <vt:lpstr>Pretraživanje multimedijalnog sadržaja</vt:lpstr>
      <vt:lpstr>Pretraživanje baza podataka</vt:lpstr>
      <vt:lpstr>Karakteristike multimedijalnih baza podataka</vt:lpstr>
      <vt:lpstr>Pretraživanje po slici objekta  (Google Image Search)</vt:lpstr>
      <vt:lpstr>Ali... (Google Image Search)</vt:lpstr>
      <vt:lpstr> (Google Image Search)</vt:lpstr>
      <vt:lpstr>Tineye</vt:lpstr>
      <vt:lpstr>Pretraživanje umjetničkih kolekcija Muzej Hermitage, IBM QBIC</vt:lpstr>
      <vt:lpstr>Google Books</vt:lpstr>
      <vt:lpstr>Pretraživanje muzičkih kolekcija Shazam</vt:lpstr>
      <vt:lpstr>Upravljanje kolekcijama muzike MAGIX MP3 deluxe</vt:lpstr>
      <vt:lpstr>Pretraživanje govora</vt:lpstr>
      <vt:lpstr>Povezane oblasti</vt:lpstr>
      <vt:lpstr>Primjene klasifikacije u pronalaženju informacija (IR)</vt:lpstr>
      <vt:lpstr>Naš rad u pretraživanju i klasifikaciji multimedijalnog sadržaja</vt:lpstr>
      <vt:lpstr>Primjer pretraživanja na osnovu sličnosti regiona</vt:lpstr>
      <vt:lpstr>Pretraživanje baze radioloških snimaka</vt:lpstr>
      <vt:lpstr>Klasifikacija muzičkih žanrova</vt:lpstr>
      <vt:lpstr>   PREGLED OBILJEŽJA:</vt:lpstr>
      <vt:lpstr>Slide 26</vt:lpstr>
      <vt:lpstr>Slide 27</vt:lpstr>
      <vt:lpstr>Slide 28</vt:lpstr>
      <vt:lpstr>Prepoznavanje akorda</vt:lpstr>
      <vt:lpstr>Prepoznavanje akorda</vt:lpstr>
      <vt:lpstr>Biometrijsko prepoznavanje na osnovu slike dužice oka</vt:lpstr>
      <vt:lpstr>Biometrijsko prepoznavanje na osnovu slike dužice oka</vt:lpstr>
      <vt:lpstr>Prepoznavanje cifara</vt:lpstr>
      <vt:lpstr>Prepoznavanje cifara</vt:lpstr>
      <vt:lpstr>Nenadgledana klasifikacija rukom pisanih riječi</vt:lpstr>
      <vt:lpstr>Nenadgledana klasifikacija rukom pisanih riječi</vt:lpstr>
      <vt:lpstr>Klasifikacija aero-snimaka</vt:lpstr>
      <vt:lpstr>Analiza aero-snimaka</vt:lpstr>
      <vt:lpstr>Primjeri klasifikacije</vt:lpstr>
      <vt:lpstr>Klasifikacija načina korišćenja zemljišta</vt:lpstr>
      <vt:lpstr>Detekcija urbanih područja na aero-snimcima</vt:lpstr>
      <vt:lpstr>Filtriranje spama</vt:lpstr>
      <vt:lpstr>Filtriranje spama</vt:lpstr>
      <vt:lpstr>Rezultati</vt:lpstr>
      <vt:lpstr>Način polaganja ispita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Pretraživanje multimedijalnog sadržaja</dc:title>
  <dc:creator>Vladimir Risojevic</dc:creator>
  <cp:lastModifiedBy>vlador</cp:lastModifiedBy>
  <cp:revision>60</cp:revision>
  <dcterms:created xsi:type="dcterms:W3CDTF">2014-03-06T16:37:13Z</dcterms:created>
  <dcterms:modified xsi:type="dcterms:W3CDTF">2014-03-11T10:12:03Z</dcterms:modified>
</cp:coreProperties>
</file>